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6F_5DE304B6.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84"/>
  </p:notesMasterIdLst>
  <p:sldIdLst>
    <p:sldId id="385" r:id="rId3"/>
    <p:sldId id="258" r:id="rId4"/>
    <p:sldId id="318" r:id="rId5"/>
    <p:sldId id="298" r:id="rId6"/>
    <p:sldId id="355" r:id="rId7"/>
    <p:sldId id="327" r:id="rId8"/>
    <p:sldId id="257" r:id="rId9"/>
    <p:sldId id="299" r:id="rId10"/>
    <p:sldId id="356" r:id="rId11"/>
    <p:sldId id="325" r:id="rId12"/>
    <p:sldId id="297" r:id="rId13"/>
    <p:sldId id="380" r:id="rId14"/>
    <p:sldId id="381" r:id="rId15"/>
    <p:sldId id="367" r:id="rId16"/>
    <p:sldId id="358" r:id="rId17"/>
    <p:sldId id="359" r:id="rId18"/>
    <p:sldId id="360" r:id="rId19"/>
    <p:sldId id="361" r:id="rId20"/>
    <p:sldId id="362" r:id="rId21"/>
    <p:sldId id="363" r:id="rId22"/>
    <p:sldId id="365" r:id="rId23"/>
    <p:sldId id="366" r:id="rId24"/>
    <p:sldId id="357" r:id="rId25"/>
    <p:sldId id="301" r:id="rId26"/>
    <p:sldId id="384" r:id="rId27"/>
    <p:sldId id="368" r:id="rId28"/>
    <p:sldId id="373" r:id="rId29"/>
    <p:sldId id="386" r:id="rId30"/>
    <p:sldId id="319" r:id="rId31"/>
    <p:sldId id="303" r:id="rId32"/>
    <p:sldId id="324" r:id="rId33"/>
    <p:sldId id="305" r:id="rId34"/>
    <p:sldId id="320" r:id="rId35"/>
    <p:sldId id="329" r:id="rId36"/>
    <p:sldId id="330" r:id="rId37"/>
    <p:sldId id="374" r:id="rId38"/>
    <p:sldId id="333" r:id="rId39"/>
    <p:sldId id="334" r:id="rId40"/>
    <p:sldId id="354" r:id="rId41"/>
    <p:sldId id="375" r:id="rId42"/>
    <p:sldId id="376" r:id="rId43"/>
    <p:sldId id="337" r:id="rId44"/>
    <p:sldId id="338" r:id="rId45"/>
    <p:sldId id="352" r:id="rId46"/>
    <p:sldId id="377" r:id="rId47"/>
    <p:sldId id="382" r:id="rId48"/>
    <p:sldId id="259" r:id="rId49"/>
    <p:sldId id="339" r:id="rId50"/>
    <p:sldId id="378" r:id="rId51"/>
    <p:sldId id="307" r:id="rId52"/>
    <p:sldId id="340" r:id="rId53"/>
    <p:sldId id="379" r:id="rId54"/>
    <p:sldId id="341" r:id="rId55"/>
    <p:sldId id="342" r:id="rId56"/>
    <p:sldId id="343" r:id="rId57"/>
    <p:sldId id="311" r:id="rId58"/>
    <p:sldId id="344" r:id="rId59"/>
    <p:sldId id="345" r:id="rId60"/>
    <p:sldId id="346" r:id="rId61"/>
    <p:sldId id="347" r:id="rId62"/>
    <p:sldId id="315" r:id="rId63"/>
    <p:sldId id="348" r:id="rId64"/>
    <p:sldId id="349" r:id="rId65"/>
    <p:sldId id="350" r:id="rId66"/>
    <p:sldId id="306" r:id="rId67"/>
    <p:sldId id="323" r:id="rId68"/>
    <p:sldId id="372" r:id="rId69"/>
    <p:sldId id="308" r:id="rId70"/>
    <p:sldId id="321" r:id="rId71"/>
    <p:sldId id="310" r:id="rId72"/>
    <p:sldId id="309" r:id="rId73"/>
    <p:sldId id="370" r:id="rId74"/>
    <p:sldId id="312" r:id="rId75"/>
    <p:sldId id="322" r:id="rId76"/>
    <p:sldId id="353" r:id="rId77"/>
    <p:sldId id="313" r:id="rId78"/>
    <p:sldId id="326" r:id="rId79"/>
    <p:sldId id="316" r:id="rId80"/>
    <p:sldId id="317" r:id="rId81"/>
    <p:sldId id="314" r:id="rId82"/>
    <p:sldId id="38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6DCB0-8576-4821-B86E-84C79861285F}">
          <p14:sldIdLst>
            <p14:sldId id="385"/>
            <p14:sldId id="258"/>
            <p14:sldId id="318"/>
            <p14:sldId id="298"/>
            <p14:sldId id="355"/>
            <p14:sldId id="327"/>
            <p14:sldId id="257"/>
            <p14:sldId id="299"/>
            <p14:sldId id="356"/>
            <p14:sldId id="325"/>
            <p14:sldId id="297"/>
            <p14:sldId id="380"/>
            <p14:sldId id="381"/>
            <p14:sldId id="367"/>
            <p14:sldId id="358"/>
            <p14:sldId id="359"/>
            <p14:sldId id="360"/>
            <p14:sldId id="361"/>
            <p14:sldId id="362"/>
            <p14:sldId id="363"/>
            <p14:sldId id="365"/>
            <p14:sldId id="366"/>
            <p14:sldId id="357"/>
            <p14:sldId id="301"/>
            <p14:sldId id="384"/>
            <p14:sldId id="368"/>
            <p14:sldId id="373"/>
            <p14:sldId id="386"/>
            <p14:sldId id="319"/>
            <p14:sldId id="303"/>
            <p14:sldId id="324"/>
            <p14:sldId id="305"/>
            <p14:sldId id="320"/>
            <p14:sldId id="329"/>
            <p14:sldId id="330"/>
            <p14:sldId id="374"/>
            <p14:sldId id="333"/>
            <p14:sldId id="334"/>
            <p14:sldId id="354"/>
            <p14:sldId id="375"/>
            <p14:sldId id="376"/>
            <p14:sldId id="337"/>
            <p14:sldId id="338"/>
            <p14:sldId id="352"/>
            <p14:sldId id="377"/>
            <p14:sldId id="382"/>
            <p14:sldId id="259"/>
            <p14:sldId id="339"/>
            <p14:sldId id="378"/>
            <p14:sldId id="307"/>
            <p14:sldId id="340"/>
            <p14:sldId id="379"/>
            <p14:sldId id="341"/>
            <p14:sldId id="342"/>
            <p14:sldId id="343"/>
            <p14:sldId id="311"/>
            <p14:sldId id="344"/>
            <p14:sldId id="345"/>
            <p14:sldId id="346"/>
            <p14:sldId id="347"/>
            <p14:sldId id="315"/>
            <p14:sldId id="348"/>
            <p14:sldId id="349"/>
            <p14:sldId id="350"/>
            <p14:sldId id="306"/>
            <p14:sldId id="323"/>
            <p14:sldId id="372"/>
            <p14:sldId id="308"/>
            <p14:sldId id="321"/>
            <p14:sldId id="310"/>
            <p14:sldId id="309"/>
            <p14:sldId id="370"/>
            <p14:sldId id="312"/>
            <p14:sldId id="322"/>
            <p14:sldId id="353"/>
            <p14:sldId id="313"/>
            <p14:sldId id="326"/>
            <p14:sldId id="316"/>
            <p14:sldId id="317"/>
            <p14:sldId id="314"/>
            <p14:sldId id="383"/>
          </p14:sldIdLst>
        </p14:section>
        <p14:section name="Graphic Library" id="{C19A509E-C19E-4310-92B0-FC9E8B94CF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9F446-D589-EAD3-0D1D-9CD87EC25504}" name="Douthitt, Lois" initials="DL" userId="S::loisdouthitt@apta.org::39a9b54c-e1b0-4b01-af3d-897d28d814b7" providerId="AD"/>
  <p188:author id="{C025774D-028C-9F6C-ED6D-81969387E3BB}" name="Schwartz, Stacey" initials="SS" userId="S::staceyschwartz@apta.org::f0dad3ce-ca74-4e19-83d4-281036446d77" providerId="AD"/>
  <p188:author id="{DCC05875-E1D1-2D2E-A699-A851CA463D7B}" name="Manal, Tara Jo" initials="MTJ" userId="S::tarajomanal@apta.org::a4beac1d-1928-444e-8c83-99b444a375e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79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1AA34-261F-4C7D-B931-69EDD6A703E2}" v="6" dt="2023-02-10T20:34:48.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9109" autoAdjust="0"/>
  </p:normalViewPr>
  <p:slideViewPr>
    <p:cSldViewPr snapToGrid="0">
      <p:cViewPr varScale="1">
        <p:scale>
          <a:sx n="70" d="100"/>
          <a:sy n="70" d="100"/>
        </p:scale>
        <p:origin x="972" y="60"/>
      </p:cViewPr>
      <p:guideLst/>
    </p:cSldViewPr>
  </p:slideViewPr>
  <p:notesTextViewPr>
    <p:cViewPr>
      <p:scale>
        <a:sx n="3" d="2"/>
        <a:sy n="3" d="2"/>
      </p:scale>
      <p:origin x="0" y="0"/>
    </p:cViewPr>
  </p:notesTextViewPr>
  <p:sorterViewPr>
    <p:cViewPr>
      <p:scale>
        <a:sx n="100" d="100"/>
        <a:sy n="100" d="100"/>
      </p:scale>
      <p:origin x="0" y="-27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microsoft.com/office/2018/10/relationships/authors" Target="author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omments/modernComment_16F_5DE304B6.xml><?xml version="1.0" encoding="utf-8"?>
<p188:cmLst xmlns:a="http://schemas.openxmlformats.org/drawingml/2006/main" xmlns:r="http://schemas.openxmlformats.org/officeDocument/2006/relationships" xmlns:p188="http://schemas.microsoft.com/office/powerpoint/2018/8/main">
  <p188:cm id="{0F4FB1E2-D6FE-4A17-82FC-44D16CA6D38D}" authorId="{DCC05875-E1D1-2D2E-A699-A851CA463D7B}" status="resolved" created="2023-01-11T22:23:14.102" complete="100000">
    <pc:sldMkLst xmlns:pc="http://schemas.microsoft.com/office/powerpoint/2013/main/command">
      <pc:docMk/>
      <pc:sldMk cId="1575158966" sldId="367"/>
    </pc:sldMkLst>
    <p188:txBody>
      <a:bodyPr/>
      <a:lstStyle/>
      <a:p>
        <a:r>
          <a:rPr lang="en-US"/>
          <a:t>Do we need a link to the Core Values Document? Or use this First picture as a photo of the Core Values? Not sure they will make the connection to this is core values document….Maybe a slide before this could be Professional values and picture of documents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CA204-7FB3-43E0-ADC0-E12752BEA0F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93B5B71-7780-4819-9DF1-5F82B68B301E}">
      <dgm:prSet/>
      <dgm:spPr>
        <a:effectLst/>
      </dgm:spPr>
      <dgm:t>
        <a:bodyPr/>
        <a:lstStyle/>
        <a:p>
          <a:r>
            <a:rPr lang="en-US" dirty="0"/>
            <a:t>Physical therapists are health professionals who diagnose and manage movement dysfunction as it relates to the restoration, maintenance, and promotion of optimal physical function and the health and well-being of individuals, families, and communities. </a:t>
          </a:r>
        </a:p>
      </dgm:t>
    </dgm:pt>
    <dgm:pt modelId="{2AF4FEF4-4C90-4CE1-9F12-06CEC6D2EB18}" type="parTrans" cxnId="{B95E4C7D-FDB3-4886-9A53-1AD587D849CA}">
      <dgm:prSet/>
      <dgm:spPr/>
      <dgm:t>
        <a:bodyPr/>
        <a:lstStyle/>
        <a:p>
          <a:endParaRPr lang="en-US"/>
        </a:p>
      </dgm:t>
    </dgm:pt>
    <dgm:pt modelId="{E1A8493B-AD05-49AF-916C-D74448518136}" type="sibTrans" cxnId="{B95E4C7D-FDB3-4886-9A53-1AD587D849CA}">
      <dgm:prSet/>
      <dgm:spPr/>
      <dgm:t>
        <a:bodyPr/>
        <a:lstStyle/>
        <a:p>
          <a:endParaRPr lang="en-US"/>
        </a:p>
      </dgm:t>
    </dgm:pt>
    <dgm:pt modelId="{060286B3-09F9-4DF7-82AB-A1F483711149}">
      <dgm:prSet/>
      <dgm:spPr>
        <a:effectLst/>
      </dgm:spPr>
      <dgm:t>
        <a:bodyPr/>
        <a:lstStyle/>
        <a:p>
          <a:r>
            <a:rPr lang="en-US" dirty="0"/>
            <a:t>Physical therapists possess a distinct body of knowledge that provides a unique perspective on purposeful, precise, and efficient movement across the life span.</a:t>
          </a:r>
        </a:p>
      </dgm:t>
    </dgm:pt>
    <dgm:pt modelId="{E8137276-3E30-4FBF-A4ED-9851E17F7A24}" type="parTrans" cxnId="{447F81C3-393E-4B64-8D26-CB3DDF0DCE83}">
      <dgm:prSet/>
      <dgm:spPr/>
      <dgm:t>
        <a:bodyPr/>
        <a:lstStyle/>
        <a:p>
          <a:endParaRPr lang="en-US"/>
        </a:p>
      </dgm:t>
    </dgm:pt>
    <dgm:pt modelId="{C6C5B1E6-4312-4F40-B7C0-2D97976922CD}" type="sibTrans" cxnId="{447F81C3-393E-4B64-8D26-CB3DDF0DCE83}">
      <dgm:prSet/>
      <dgm:spPr/>
      <dgm:t>
        <a:bodyPr/>
        <a:lstStyle/>
        <a:p>
          <a:endParaRPr lang="en-US"/>
        </a:p>
      </dgm:t>
    </dgm:pt>
    <dgm:pt modelId="{C7F3BE60-D138-4D92-99FA-2931B7514D8B}" type="pres">
      <dgm:prSet presAssocID="{DBACA204-7FB3-43E0-ADC0-E12752BEA0F5}" presName="linear" presStyleCnt="0">
        <dgm:presLayoutVars>
          <dgm:animLvl val="lvl"/>
          <dgm:resizeHandles val="exact"/>
        </dgm:presLayoutVars>
      </dgm:prSet>
      <dgm:spPr/>
    </dgm:pt>
    <dgm:pt modelId="{81951882-7019-43B5-A7D3-032B19618E0F}" type="pres">
      <dgm:prSet presAssocID="{E93B5B71-7780-4819-9DF1-5F82B68B301E}" presName="parentText" presStyleLbl="node1" presStyleIdx="0" presStyleCnt="2">
        <dgm:presLayoutVars>
          <dgm:chMax val="0"/>
          <dgm:bulletEnabled val="1"/>
        </dgm:presLayoutVars>
      </dgm:prSet>
      <dgm:spPr/>
    </dgm:pt>
    <dgm:pt modelId="{33C32C08-849A-4572-A0DC-FBF0E58690D5}" type="pres">
      <dgm:prSet presAssocID="{E1A8493B-AD05-49AF-916C-D74448518136}" presName="spacer" presStyleCnt="0"/>
      <dgm:spPr/>
    </dgm:pt>
    <dgm:pt modelId="{2641D85F-47F2-438F-9604-12FA8695BAFB}" type="pres">
      <dgm:prSet presAssocID="{060286B3-09F9-4DF7-82AB-A1F483711149}" presName="parentText" presStyleLbl="node1" presStyleIdx="1" presStyleCnt="2">
        <dgm:presLayoutVars>
          <dgm:chMax val="0"/>
          <dgm:bulletEnabled val="1"/>
        </dgm:presLayoutVars>
      </dgm:prSet>
      <dgm:spPr/>
    </dgm:pt>
  </dgm:ptLst>
  <dgm:cxnLst>
    <dgm:cxn modelId="{B9234941-C6F1-4283-9B00-F200DE33CA5F}" type="presOf" srcId="{DBACA204-7FB3-43E0-ADC0-E12752BEA0F5}" destId="{C7F3BE60-D138-4D92-99FA-2931B7514D8B}" srcOrd="0" destOrd="0" presId="urn:microsoft.com/office/officeart/2005/8/layout/vList2"/>
    <dgm:cxn modelId="{B95E4C7D-FDB3-4886-9A53-1AD587D849CA}" srcId="{DBACA204-7FB3-43E0-ADC0-E12752BEA0F5}" destId="{E93B5B71-7780-4819-9DF1-5F82B68B301E}" srcOrd="0" destOrd="0" parTransId="{2AF4FEF4-4C90-4CE1-9F12-06CEC6D2EB18}" sibTransId="{E1A8493B-AD05-49AF-916C-D74448518136}"/>
    <dgm:cxn modelId="{3204ED8B-83C7-4A95-A008-F555DE577515}" type="presOf" srcId="{E93B5B71-7780-4819-9DF1-5F82B68B301E}" destId="{81951882-7019-43B5-A7D3-032B19618E0F}" srcOrd="0" destOrd="0" presId="urn:microsoft.com/office/officeart/2005/8/layout/vList2"/>
    <dgm:cxn modelId="{E7F839C3-0F89-4CED-9529-7D51AD4A411E}" type="presOf" srcId="{060286B3-09F9-4DF7-82AB-A1F483711149}" destId="{2641D85F-47F2-438F-9604-12FA8695BAFB}" srcOrd="0" destOrd="0" presId="urn:microsoft.com/office/officeart/2005/8/layout/vList2"/>
    <dgm:cxn modelId="{447F81C3-393E-4B64-8D26-CB3DDF0DCE83}" srcId="{DBACA204-7FB3-43E0-ADC0-E12752BEA0F5}" destId="{060286B3-09F9-4DF7-82AB-A1F483711149}" srcOrd="1" destOrd="0" parTransId="{E8137276-3E30-4FBF-A4ED-9851E17F7A24}" sibTransId="{C6C5B1E6-4312-4F40-B7C0-2D97976922CD}"/>
    <dgm:cxn modelId="{F4D02305-C1F6-4D02-AAB3-6B2CDDE02608}" type="presParOf" srcId="{C7F3BE60-D138-4D92-99FA-2931B7514D8B}" destId="{81951882-7019-43B5-A7D3-032B19618E0F}" srcOrd="0" destOrd="0" presId="urn:microsoft.com/office/officeart/2005/8/layout/vList2"/>
    <dgm:cxn modelId="{B2687B38-E2A6-4808-9377-9E0321958DFB}" type="presParOf" srcId="{C7F3BE60-D138-4D92-99FA-2931B7514D8B}" destId="{33C32C08-849A-4572-A0DC-FBF0E58690D5}" srcOrd="1" destOrd="0" presId="urn:microsoft.com/office/officeart/2005/8/layout/vList2"/>
    <dgm:cxn modelId="{C55588EA-CE79-4283-98A2-74C49384E351}" type="presParOf" srcId="{C7F3BE60-D138-4D92-99FA-2931B7514D8B}" destId="{2641D85F-47F2-438F-9604-12FA8695BAF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03006-FDFF-4096-9E57-E9DF91E1175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F5E3795A-C63B-4478-98F9-57043E8AB2F3}">
      <dgm:prSet/>
      <dgm:spPr>
        <a:solidFill>
          <a:schemeClr val="accent2">
            <a:hueOff val="0"/>
            <a:satOff val="0"/>
            <a:lumOff val="0"/>
            <a:satMod val="103000"/>
            <a:lumMod val="102000"/>
            <a:tint val="94000"/>
          </a:schemeClr>
        </a:solidFill>
        <a:effectLst/>
      </dgm:spPr>
      <dgm:t>
        <a:bodyPr/>
        <a:lstStyle/>
        <a:p>
          <a:r>
            <a:rPr lang="en-US" dirty="0"/>
            <a:t>Based on the person’s diagnosis, prognosis, and goals, physical therapists design and implement a customized and integrated plan of care in collaboration with the individual to achieve the individual’s goal-directed outcomes. </a:t>
          </a:r>
        </a:p>
      </dgm:t>
    </dgm:pt>
    <dgm:pt modelId="{9460C3BE-0789-4976-AD72-B7ADB45B528E}" type="parTrans" cxnId="{339D16B4-2D16-4D3C-BD06-D6CAB5684693}">
      <dgm:prSet/>
      <dgm:spPr/>
      <dgm:t>
        <a:bodyPr/>
        <a:lstStyle/>
        <a:p>
          <a:endParaRPr lang="en-US"/>
        </a:p>
      </dgm:t>
    </dgm:pt>
    <dgm:pt modelId="{4816FC51-37FA-48FA-A0CB-AA91CD10FF19}" type="sibTrans" cxnId="{339D16B4-2D16-4D3C-BD06-D6CAB5684693}">
      <dgm:prSet/>
      <dgm:spPr/>
      <dgm:t>
        <a:bodyPr/>
        <a:lstStyle/>
        <a:p>
          <a:endParaRPr lang="en-US"/>
        </a:p>
      </dgm:t>
    </dgm:pt>
    <dgm:pt modelId="{1B8E64F4-A947-4B90-8C3B-A0222A1DC48C}">
      <dgm:prSet/>
      <dgm:spPr>
        <a:solidFill>
          <a:schemeClr val="accent2">
            <a:hueOff val="0"/>
            <a:satOff val="0"/>
            <a:lumOff val="0"/>
            <a:satMod val="103000"/>
            <a:lumMod val="102000"/>
            <a:tint val="94000"/>
          </a:schemeClr>
        </a:solidFill>
      </dgm:spPr>
      <dgm:t>
        <a:bodyPr/>
        <a:lstStyle/>
        <a:p>
          <a:r>
            <a:rPr lang="en-US" dirty="0"/>
            <a:t>Physical therapists work towards maximizing an individual’s ability to engage with and respond to </a:t>
          </a:r>
          <a:r>
            <a:rPr lang="en-US"/>
            <a:t>their environment, </a:t>
          </a:r>
          <a:r>
            <a:rPr lang="en-US" dirty="0"/>
            <a:t>emphasizing movement-related interventions to optimize functional capabilities and performance.</a:t>
          </a:r>
        </a:p>
      </dgm:t>
    </dgm:pt>
    <dgm:pt modelId="{B0B329BB-ADA4-40DB-A84E-5A86809FA67D}" type="parTrans" cxnId="{CBB7E644-4936-442C-823A-3A7F4866A669}">
      <dgm:prSet/>
      <dgm:spPr/>
      <dgm:t>
        <a:bodyPr/>
        <a:lstStyle/>
        <a:p>
          <a:endParaRPr lang="en-US"/>
        </a:p>
      </dgm:t>
    </dgm:pt>
    <dgm:pt modelId="{E7EFBDA7-3747-4827-A8A2-266087DE8096}" type="sibTrans" cxnId="{CBB7E644-4936-442C-823A-3A7F4866A669}">
      <dgm:prSet/>
      <dgm:spPr/>
      <dgm:t>
        <a:bodyPr/>
        <a:lstStyle/>
        <a:p>
          <a:endParaRPr lang="en-US"/>
        </a:p>
      </dgm:t>
    </dgm:pt>
    <dgm:pt modelId="{9C2EEB81-9D01-4254-9313-C69D1083957A}" type="pres">
      <dgm:prSet presAssocID="{28403006-FDFF-4096-9E57-E9DF91E11758}" presName="linear" presStyleCnt="0">
        <dgm:presLayoutVars>
          <dgm:animLvl val="lvl"/>
          <dgm:resizeHandles val="exact"/>
        </dgm:presLayoutVars>
      </dgm:prSet>
      <dgm:spPr/>
    </dgm:pt>
    <dgm:pt modelId="{4E749E6C-FB55-4180-A728-C2FFCE7DF67A}" type="pres">
      <dgm:prSet presAssocID="{F5E3795A-C63B-4478-98F9-57043E8AB2F3}" presName="parentText" presStyleLbl="node1" presStyleIdx="0" presStyleCnt="2">
        <dgm:presLayoutVars>
          <dgm:chMax val="0"/>
          <dgm:bulletEnabled val="1"/>
        </dgm:presLayoutVars>
      </dgm:prSet>
      <dgm:spPr/>
    </dgm:pt>
    <dgm:pt modelId="{3465A512-FB29-4BE1-B783-30AB880D7CC3}" type="pres">
      <dgm:prSet presAssocID="{4816FC51-37FA-48FA-A0CB-AA91CD10FF19}" presName="spacer" presStyleCnt="0"/>
      <dgm:spPr/>
    </dgm:pt>
    <dgm:pt modelId="{5DB4C5EA-E1DA-45D5-89B5-A25D3764B459}" type="pres">
      <dgm:prSet presAssocID="{1B8E64F4-A947-4B90-8C3B-A0222A1DC48C}" presName="parentText" presStyleLbl="node1" presStyleIdx="1" presStyleCnt="2">
        <dgm:presLayoutVars>
          <dgm:chMax val="0"/>
          <dgm:bulletEnabled val="1"/>
        </dgm:presLayoutVars>
      </dgm:prSet>
      <dgm:spPr/>
    </dgm:pt>
  </dgm:ptLst>
  <dgm:cxnLst>
    <dgm:cxn modelId="{7F832B1F-F25B-4677-A001-2FF7533143E6}" type="presOf" srcId="{28403006-FDFF-4096-9E57-E9DF91E11758}" destId="{9C2EEB81-9D01-4254-9313-C69D1083957A}" srcOrd="0" destOrd="0" presId="urn:microsoft.com/office/officeart/2005/8/layout/vList2"/>
    <dgm:cxn modelId="{CBB7E644-4936-442C-823A-3A7F4866A669}" srcId="{28403006-FDFF-4096-9E57-E9DF91E11758}" destId="{1B8E64F4-A947-4B90-8C3B-A0222A1DC48C}" srcOrd="1" destOrd="0" parTransId="{B0B329BB-ADA4-40DB-A84E-5A86809FA67D}" sibTransId="{E7EFBDA7-3747-4827-A8A2-266087DE8096}"/>
    <dgm:cxn modelId="{AE4B224D-06B9-4B7D-9FCC-BEA44524C4DB}" type="presOf" srcId="{1B8E64F4-A947-4B90-8C3B-A0222A1DC48C}" destId="{5DB4C5EA-E1DA-45D5-89B5-A25D3764B459}" srcOrd="0" destOrd="0" presId="urn:microsoft.com/office/officeart/2005/8/layout/vList2"/>
    <dgm:cxn modelId="{339D16B4-2D16-4D3C-BD06-D6CAB5684693}" srcId="{28403006-FDFF-4096-9E57-E9DF91E11758}" destId="{F5E3795A-C63B-4478-98F9-57043E8AB2F3}" srcOrd="0" destOrd="0" parTransId="{9460C3BE-0789-4976-AD72-B7ADB45B528E}" sibTransId="{4816FC51-37FA-48FA-A0CB-AA91CD10FF19}"/>
    <dgm:cxn modelId="{1BF713E5-5850-4042-9CCB-95081CE0880F}" type="presOf" srcId="{F5E3795A-C63B-4478-98F9-57043E8AB2F3}" destId="{4E749E6C-FB55-4180-A728-C2FFCE7DF67A}" srcOrd="0" destOrd="0" presId="urn:microsoft.com/office/officeart/2005/8/layout/vList2"/>
    <dgm:cxn modelId="{38DA33B3-9C44-4EC8-97F7-57890A7642B2}" type="presParOf" srcId="{9C2EEB81-9D01-4254-9313-C69D1083957A}" destId="{4E749E6C-FB55-4180-A728-C2FFCE7DF67A}" srcOrd="0" destOrd="0" presId="urn:microsoft.com/office/officeart/2005/8/layout/vList2"/>
    <dgm:cxn modelId="{A6A21DC0-84A9-4783-A7A3-C99D833599F7}" type="presParOf" srcId="{9C2EEB81-9D01-4254-9313-C69D1083957A}" destId="{3465A512-FB29-4BE1-B783-30AB880D7CC3}" srcOrd="1" destOrd="0" presId="urn:microsoft.com/office/officeart/2005/8/layout/vList2"/>
    <dgm:cxn modelId="{48EACEE2-0FC2-4506-980A-5EE3E833F496}" type="presParOf" srcId="{9C2EEB81-9D01-4254-9313-C69D1083957A}" destId="{5DB4C5EA-E1DA-45D5-89B5-A25D3764B45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932DE6-2684-40BE-838B-DDE792AD5026}"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651035C-1133-4BEB-AA5E-AE1BFA99DABC}">
      <dgm:prSet/>
      <dgm:spPr/>
      <dgm:t>
        <a:bodyPr/>
        <a:lstStyle/>
        <a:p>
          <a:r>
            <a:rPr lang="en-US" dirty="0"/>
            <a:t>SDOH are the measure of all the exposures of an individual in a lifetime and how those exposures relate to health.</a:t>
          </a:r>
        </a:p>
      </dgm:t>
    </dgm:pt>
    <dgm:pt modelId="{55A02E99-7213-4317-8299-17817C6B156F}" type="parTrans" cxnId="{4724D8BF-3966-4114-B69A-CBCD8B0A3459}">
      <dgm:prSet/>
      <dgm:spPr/>
      <dgm:t>
        <a:bodyPr/>
        <a:lstStyle/>
        <a:p>
          <a:endParaRPr lang="en-US"/>
        </a:p>
      </dgm:t>
    </dgm:pt>
    <dgm:pt modelId="{1E5F3213-8B94-4B33-B842-6066572D4711}" type="sibTrans" cxnId="{4724D8BF-3966-4114-B69A-CBCD8B0A3459}">
      <dgm:prSet/>
      <dgm:spPr/>
      <dgm:t>
        <a:bodyPr/>
        <a:lstStyle/>
        <a:p>
          <a:endParaRPr lang="en-US"/>
        </a:p>
      </dgm:t>
    </dgm:pt>
    <dgm:pt modelId="{75E19E92-A81A-4297-9D78-9946EF0D5F1F}">
      <dgm:prSet/>
      <dgm:spPr/>
      <dgm:t>
        <a:bodyPr/>
        <a:lstStyle/>
        <a:p>
          <a:r>
            <a:rPr lang="en-US" dirty="0"/>
            <a:t>SDOH influence the environmental context of movement and health. </a:t>
          </a:r>
        </a:p>
      </dgm:t>
    </dgm:pt>
    <dgm:pt modelId="{EBA11DD6-3044-4002-B567-69752B18C745}" type="parTrans" cxnId="{C1EB4079-9D11-4AA2-9E34-4DC3DABD3BC6}">
      <dgm:prSet/>
      <dgm:spPr/>
      <dgm:t>
        <a:bodyPr/>
        <a:lstStyle/>
        <a:p>
          <a:endParaRPr lang="en-US"/>
        </a:p>
      </dgm:t>
    </dgm:pt>
    <dgm:pt modelId="{2853AB9D-17EF-4B77-887B-EDE4C91481E5}" type="sibTrans" cxnId="{C1EB4079-9D11-4AA2-9E34-4DC3DABD3BC6}">
      <dgm:prSet/>
      <dgm:spPr/>
      <dgm:t>
        <a:bodyPr/>
        <a:lstStyle/>
        <a:p>
          <a:endParaRPr lang="en-US"/>
        </a:p>
      </dgm:t>
    </dgm:pt>
    <dgm:pt modelId="{BFAA3910-3C74-4131-9C55-60496EB65AC0}">
      <dgm:prSet/>
      <dgm:spPr/>
      <dgm:t>
        <a:bodyPr/>
        <a:lstStyle/>
        <a:p>
          <a:r>
            <a:rPr lang="en-US"/>
            <a:t>Social risk factors are the adverse social conditions that may lead to poor health. </a:t>
          </a:r>
        </a:p>
      </dgm:t>
    </dgm:pt>
    <dgm:pt modelId="{0F8A6D3E-2244-4E5F-AAE3-36824E05F4B7}" type="parTrans" cxnId="{F14A66C1-527C-4291-BBB9-6FF17F1346D6}">
      <dgm:prSet/>
      <dgm:spPr/>
      <dgm:t>
        <a:bodyPr/>
        <a:lstStyle/>
        <a:p>
          <a:endParaRPr lang="en-US"/>
        </a:p>
      </dgm:t>
    </dgm:pt>
    <dgm:pt modelId="{02C764C6-3DEF-45FD-A7D5-487475B35781}" type="sibTrans" cxnId="{F14A66C1-527C-4291-BBB9-6FF17F1346D6}">
      <dgm:prSet/>
      <dgm:spPr/>
      <dgm:t>
        <a:bodyPr/>
        <a:lstStyle/>
        <a:p>
          <a:endParaRPr lang="en-US"/>
        </a:p>
      </dgm:t>
    </dgm:pt>
    <dgm:pt modelId="{83CCF405-EEA4-411B-AB9C-1B3A2F5C5B11}" type="pres">
      <dgm:prSet presAssocID="{F4932DE6-2684-40BE-838B-DDE792AD5026}" presName="vert0" presStyleCnt="0">
        <dgm:presLayoutVars>
          <dgm:dir/>
          <dgm:animOne val="branch"/>
          <dgm:animLvl val="lvl"/>
        </dgm:presLayoutVars>
      </dgm:prSet>
      <dgm:spPr/>
    </dgm:pt>
    <dgm:pt modelId="{6A661DE3-9537-44A3-B4D0-0D98DB3AE2E3}" type="pres">
      <dgm:prSet presAssocID="{E651035C-1133-4BEB-AA5E-AE1BFA99DABC}" presName="thickLine" presStyleLbl="alignNode1" presStyleIdx="0" presStyleCnt="3"/>
      <dgm:spPr/>
    </dgm:pt>
    <dgm:pt modelId="{A1133C15-5DED-4CAA-A6FD-FC99E18F49E8}" type="pres">
      <dgm:prSet presAssocID="{E651035C-1133-4BEB-AA5E-AE1BFA99DABC}" presName="horz1" presStyleCnt="0"/>
      <dgm:spPr/>
    </dgm:pt>
    <dgm:pt modelId="{FF145C47-44D7-456A-834F-BE3978ABC251}" type="pres">
      <dgm:prSet presAssocID="{E651035C-1133-4BEB-AA5E-AE1BFA99DABC}" presName="tx1" presStyleLbl="revTx" presStyleIdx="0" presStyleCnt="3"/>
      <dgm:spPr/>
    </dgm:pt>
    <dgm:pt modelId="{891EA8AA-D5F2-4E68-BE45-C8323CA6D9BC}" type="pres">
      <dgm:prSet presAssocID="{E651035C-1133-4BEB-AA5E-AE1BFA99DABC}" presName="vert1" presStyleCnt="0"/>
      <dgm:spPr/>
    </dgm:pt>
    <dgm:pt modelId="{FD3EF2EB-BC7E-4582-837A-E49CBFBB32BE}" type="pres">
      <dgm:prSet presAssocID="{75E19E92-A81A-4297-9D78-9946EF0D5F1F}" presName="thickLine" presStyleLbl="alignNode1" presStyleIdx="1" presStyleCnt="3"/>
      <dgm:spPr/>
    </dgm:pt>
    <dgm:pt modelId="{27D23C4E-EC47-4D31-9949-263C2263591F}" type="pres">
      <dgm:prSet presAssocID="{75E19E92-A81A-4297-9D78-9946EF0D5F1F}" presName="horz1" presStyleCnt="0"/>
      <dgm:spPr/>
    </dgm:pt>
    <dgm:pt modelId="{22868049-C8F0-4EAB-B9E2-25D5E21A1189}" type="pres">
      <dgm:prSet presAssocID="{75E19E92-A81A-4297-9D78-9946EF0D5F1F}" presName="tx1" presStyleLbl="revTx" presStyleIdx="1" presStyleCnt="3"/>
      <dgm:spPr/>
    </dgm:pt>
    <dgm:pt modelId="{1D347D41-C13A-42D6-A3D6-8929CC1E1F16}" type="pres">
      <dgm:prSet presAssocID="{75E19E92-A81A-4297-9D78-9946EF0D5F1F}" presName="vert1" presStyleCnt="0"/>
      <dgm:spPr/>
    </dgm:pt>
    <dgm:pt modelId="{33E10071-DF9D-49FD-8E5F-396B8A88B48F}" type="pres">
      <dgm:prSet presAssocID="{BFAA3910-3C74-4131-9C55-60496EB65AC0}" presName="thickLine" presStyleLbl="alignNode1" presStyleIdx="2" presStyleCnt="3"/>
      <dgm:spPr/>
    </dgm:pt>
    <dgm:pt modelId="{5A2B2060-0F28-424D-9D71-D5995EB9C5B1}" type="pres">
      <dgm:prSet presAssocID="{BFAA3910-3C74-4131-9C55-60496EB65AC0}" presName="horz1" presStyleCnt="0"/>
      <dgm:spPr/>
    </dgm:pt>
    <dgm:pt modelId="{7A540910-202A-407D-AD64-40AF3CAE5EE8}" type="pres">
      <dgm:prSet presAssocID="{BFAA3910-3C74-4131-9C55-60496EB65AC0}" presName="tx1" presStyleLbl="revTx" presStyleIdx="2" presStyleCnt="3"/>
      <dgm:spPr/>
    </dgm:pt>
    <dgm:pt modelId="{EFBE7AF3-2692-4414-98B5-CC16BACD4A73}" type="pres">
      <dgm:prSet presAssocID="{BFAA3910-3C74-4131-9C55-60496EB65AC0}" presName="vert1" presStyleCnt="0"/>
      <dgm:spPr/>
    </dgm:pt>
  </dgm:ptLst>
  <dgm:cxnLst>
    <dgm:cxn modelId="{5ACF4414-702E-4F68-8F61-D354A54E6D24}" type="presOf" srcId="{BFAA3910-3C74-4131-9C55-60496EB65AC0}" destId="{7A540910-202A-407D-AD64-40AF3CAE5EE8}" srcOrd="0" destOrd="0" presId="urn:microsoft.com/office/officeart/2008/layout/LinedList"/>
    <dgm:cxn modelId="{AB256567-D123-43C3-A151-1D04E7831BBE}" type="presOf" srcId="{E651035C-1133-4BEB-AA5E-AE1BFA99DABC}" destId="{FF145C47-44D7-456A-834F-BE3978ABC251}" srcOrd="0" destOrd="0" presId="urn:microsoft.com/office/officeart/2008/layout/LinedList"/>
    <dgm:cxn modelId="{29735447-5273-456E-A719-402ECAFF98DF}" type="presOf" srcId="{F4932DE6-2684-40BE-838B-DDE792AD5026}" destId="{83CCF405-EEA4-411B-AB9C-1B3A2F5C5B11}" srcOrd="0" destOrd="0" presId="urn:microsoft.com/office/officeart/2008/layout/LinedList"/>
    <dgm:cxn modelId="{C1EB4079-9D11-4AA2-9E34-4DC3DABD3BC6}" srcId="{F4932DE6-2684-40BE-838B-DDE792AD5026}" destId="{75E19E92-A81A-4297-9D78-9946EF0D5F1F}" srcOrd="1" destOrd="0" parTransId="{EBA11DD6-3044-4002-B567-69752B18C745}" sibTransId="{2853AB9D-17EF-4B77-887B-EDE4C91481E5}"/>
    <dgm:cxn modelId="{4724D8BF-3966-4114-B69A-CBCD8B0A3459}" srcId="{F4932DE6-2684-40BE-838B-DDE792AD5026}" destId="{E651035C-1133-4BEB-AA5E-AE1BFA99DABC}" srcOrd="0" destOrd="0" parTransId="{55A02E99-7213-4317-8299-17817C6B156F}" sibTransId="{1E5F3213-8B94-4B33-B842-6066572D4711}"/>
    <dgm:cxn modelId="{921412C0-E079-4B95-B252-9C47A7AF8502}" type="presOf" srcId="{75E19E92-A81A-4297-9D78-9946EF0D5F1F}" destId="{22868049-C8F0-4EAB-B9E2-25D5E21A1189}" srcOrd="0" destOrd="0" presId="urn:microsoft.com/office/officeart/2008/layout/LinedList"/>
    <dgm:cxn modelId="{F14A66C1-527C-4291-BBB9-6FF17F1346D6}" srcId="{F4932DE6-2684-40BE-838B-DDE792AD5026}" destId="{BFAA3910-3C74-4131-9C55-60496EB65AC0}" srcOrd="2" destOrd="0" parTransId="{0F8A6D3E-2244-4E5F-AAE3-36824E05F4B7}" sibTransId="{02C764C6-3DEF-45FD-A7D5-487475B35781}"/>
    <dgm:cxn modelId="{5D0764A0-C19D-45E4-B466-F7BEE04F6A81}" type="presParOf" srcId="{83CCF405-EEA4-411B-AB9C-1B3A2F5C5B11}" destId="{6A661DE3-9537-44A3-B4D0-0D98DB3AE2E3}" srcOrd="0" destOrd="0" presId="urn:microsoft.com/office/officeart/2008/layout/LinedList"/>
    <dgm:cxn modelId="{4BB8A909-211A-4A60-AB3E-128B321DFE9B}" type="presParOf" srcId="{83CCF405-EEA4-411B-AB9C-1B3A2F5C5B11}" destId="{A1133C15-5DED-4CAA-A6FD-FC99E18F49E8}" srcOrd="1" destOrd="0" presId="urn:microsoft.com/office/officeart/2008/layout/LinedList"/>
    <dgm:cxn modelId="{093471FA-4C3B-4091-9A60-BC67ABC5E5AF}" type="presParOf" srcId="{A1133C15-5DED-4CAA-A6FD-FC99E18F49E8}" destId="{FF145C47-44D7-456A-834F-BE3978ABC251}" srcOrd="0" destOrd="0" presId="urn:microsoft.com/office/officeart/2008/layout/LinedList"/>
    <dgm:cxn modelId="{ED6C6A8D-D4CD-4D2D-9A09-57A01EE79DE9}" type="presParOf" srcId="{A1133C15-5DED-4CAA-A6FD-FC99E18F49E8}" destId="{891EA8AA-D5F2-4E68-BE45-C8323CA6D9BC}" srcOrd="1" destOrd="0" presId="urn:microsoft.com/office/officeart/2008/layout/LinedList"/>
    <dgm:cxn modelId="{FAC7D28B-BFDF-41E5-9833-49257A459873}" type="presParOf" srcId="{83CCF405-EEA4-411B-AB9C-1B3A2F5C5B11}" destId="{FD3EF2EB-BC7E-4582-837A-E49CBFBB32BE}" srcOrd="2" destOrd="0" presId="urn:microsoft.com/office/officeart/2008/layout/LinedList"/>
    <dgm:cxn modelId="{6ABAE9B8-5598-4280-8E43-53917EA041F4}" type="presParOf" srcId="{83CCF405-EEA4-411B-AB9C-1B3A2F5C5B11}" destId="{27D23C4E-EC47-4D31-9949-263C2263591F}" srcOrd="3" destOrd="0" presId="urn:microsoft.com/office/officeart/2008/layout/LinedList"/>
    <dgm:cxn modelId="{A372A6AD-F9B0-4EA3-A7BC-2753CEF1A9E5}" type="presParOf" srcId="{27D23C4E-EC47-4D31-9949-263C2263591F}" destId="{22868049-C8F0-4EAB-B9E2-25D5E21A1189}" srcOrd="0" destOrd="0" presId="urn:microsoft.com/office/officeart/2008/layout/LinedList"/>
    <dgm:cxn modelId="{5CC9641E-7A8A-44B4-8D04-FFAA93586F0F}" type="presParOf" srcId="{27D23C4E-EC47-4D31-9949-263C2263591F}" destId="{1D347D41-C13A-42D6-A3D6-8929CC1E1F16}" srcOrd="1" destOrd="0" presId="urn:microsoft.com/office/officeart/2008/layout/LinedList"/>
    <dgm:cxn modelId="{0C888A9F-C1B5-4707-BC3A-1FB5FE0AD069}" type="presParOf" srcId="{83CCF405-EEA4-411B-AB9C-1B3A2F5C5B11}" destId="{33E10071-DF9D-49FD-8E5F-396B8A88B48F}" srcOrd="4" destOrd="0" presId="urn:microsoft.com/office/officeart/2008/layout/LinedList"/>
    <dgm:cxn modelId="{59BCEE44-B05B-4F74-BC3A-8D4962A07D5C}" type="presParOf" srcId="{83CCF405-EEA4-411B-AB9C-1B3A2F5C5B11}" destId="{5A2B2060-0F28-424D-9D71-D5995EB9C5B1}" srcOrd="5" destOrd="0" presId="urn:microsoft.com/office/officeart/2008/layout/LinedList"/>
    <dgm:cxn modelId="{17C7667E-9E72-4DFC-92AB-3E9F5C8CBCF9}" type="presParOf" srcId="{5A2B2060-0F28-424D-9D71-D5995EB9C5B1}" destId="{7A540910-202A-407D-AD64-40AF3CAE5EE8}" srcOrd="0" destOrd="0" presId="urn:microsoft.com/office/officeart/2008/layout/LinedList"/>
    <dgm:cxn modelId="{A3DF5372-7A0C-4A03-B0D4-D995D342C77B}" type="presParOf" srcId="{5A2B2060-0F28-424D-9D71-D5995EB9C5B1}" destId="{EFBE7AF3-2692-4414-98B5-CC16BACD4A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8E4B82-A6C9-4932-BDE2-EB37EBAD33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AE5EE1-E668-4950-B4B3-A3C5626F0310}">
      <dgm:prSet custT="1"/>
      <dgm:spPr/>
      <dgm:t>
        <a:bodyPr/>
        <a:lstStyle/>
        <a:p>
          <a:r>
            <a:rPr lang="en-US" sz="2000" b="1" dirty="0"/>
            <a:t>Co-manage: </a:t>
          </a:r>
          <a:r>
            <a:rPr lang="en-US" sz="2000" b="0" dirty="0"/>
            <a:t>Collaborate</a:t>
          </a:r>
          <a:r>
            <a:rPr lang="en-US" sz="2000" dirty="0"/>
            <a:t> with other professionals to direct or coordinate an individual’s management.</a:t>
          </a:r>
        </a:p>
      </dgm:t>
    </dgm:pt>
    <dgm:pt modelId="{A3FD89FC-2008-4D9F-B04D-32F80EC4E68B}" type="parTrans" cxnId="{51AFA3E4-B2C3-467B-8586-861BB1AB1947}">
      <dgm:prSet/>
      <dgm:spPr/>
      <dgm:t>
        <a:bodyPr/>
        <a:lstStyle/>
        <a:p>
          <a:endParaRPr lang="en-US"/>
        </a:p>
      </dgm:t>
    </dgm:pt>
    <dgm:pt modelId="{9042C4A0-0D96-4692-8FFC-2AB432AF1D3A}" type="sibTrans" cxnId="{51AFA3E4-B2C3-467B-8586-861BB1AB1947}">
      <dgm:prSet/>
      <dgm:spPr/>
      <dgm:t>
        <a:bodyPr/>
        <a:lstStyle/>
        <a:p>
          <a:endParaRPr lang="en-US"/>
        </a:p>
      </dgm:t>
    </dgm:pt>
    <dgm:pt modelId="{97A51F0D-3C0D-46E4-ADD1-CD54A6C475C9}">
      <dgm:prSet custT="1"/>
      <dgm:spPr/>
      <dgm:t>
        <a:bodyPr/>
        <a:lstStyle/>
        <a:p>
          <a:r>
            <a:rPr lang="en-US" sz="2000" b="1" dirty="0"/>
            <a:t>Consult:</a:t>
          </a:r>
          <a:r>
            <a:rPr lang="en-US" sz="2000" dirty="0"/>
            <a:t> Render or receive professional expert opinion or advice concerning specialized knowledge and skills to </a:t>
          </a:r>
          <a:r>
            <a:rPr lang="en-US" sz="2000"/>
            <a:t>identify problems, recommend solutions, </a:t>
          </a:r>
          <a:r>
            <a:rPr lang="en-US" sz="2000" dirty="0"/>
            <a:t>or produce a specified outcome or product on behalf of an individual.</a:t>
          </a:r>
        </a:p>
      </dgm:t>
    </dgm:pt>
    <dgm:pt modelId="{00F77D39-517C-4B03-873C-6F069581B05A}" type="parTrans" cxnId="{08119329-321C-4A89-A6BE-4D015F3CD702}">
      <dgm:prSet/>
      <dgm:spPr/>
      <dgm:t>
        <a:bodyPr/>
        <a:lstStyle/>
        <a:p>
          <a:endParaRPr lang="en-US"/>
        </a:p>
      </dgm:t>
    </dgm:pt>
    <dgm:pt modelId="{C62C9052-9D90-4BBB-9BAB-C4F586CDC4A7}" type="sibTrans" cxnId="{08119329-321C-4A89-A6BE-4D015F3CD702}">
      <dgm:prSet/>
      <dgm:spPr/>
      <dgm:t>
        <a:bodyPr/>
        <a:lstStyle/>
        <a:p>
          <a:endParaRPr lang="en-US"/>
        </a:p>
      </dgm:t>
    </dgm:pt>
    <dgm:pt modelId="{F69BB328-8D4C-44EE-806F-C5D86D090200}">
      <dgm:prSet custT="1"/>
      <dgm:spPr/>
      <dgm:t>
        <a:bodyPr/>
        <a:lstStyle/>
        <a:p>
          <a:r>
            <a:rPr lang="en-US" sz="2000" b="1" dirty="0"/>
            <a:t>Manage:</a:t>
          </a:r>
          <a:r>
            <a:rPr lang="en-US" sz="2000" dirty="0"/>
            <a:t> Manage and remain accountable for the services provided when the physical therapist's management plan involves the use of other recognized assistive personnel.</a:t>
          </a:r>
        </a:p>
      </dgm:t>
    </dgm:pt>
    <dgm:pt modelId="{98C293ED-1F15-4009-A67D-F06FC62E17C1}" type="parTrans" cxnId="{0298B245-96CA-4314-89FD-9C8E105E5062}">
      <dgm:prSet/>
      <dgm:spPr/>
      <dgm:t>
        <a:bodyPr/>
        <a:lstStyle/>
        <a:p>
          <a:endParaRPr lang="en-US"/>
        </a:p>
      </dgm:t>
    </dgm:pt>
    <dgm:pt modelId="{9CA35B90-C838-4D6E-A1F1-4DA536860B7F}" type="sibTrans" cxnId="{0298B245-96CA-4314-89FD-9C8E105E5062}">
      <dgm:prSet/>
      <dgm:spPr/>
      <dgm:t>
        <a:bodyPr/>
        <a:lstStyle/>
        <a:p>
          <a:endParaRPr lang="en-US"/>
        </a:p>
      </dgm:t>
    </dgm:pt>
    <dgm:pt modelId="{2B77385C-B0A1-40F3-8D31-EA6BC19630C6}">
      <dgm:prSet custT="1"/>
      <dgm:spPr/>
      <dgm:t>
        <a:bodyPr/>
        <a:lstStyle/>
        <a:p>
          <a:r>
            <a:rPr lang="en-US" sz="2000" b="1" dirty="0"/>
            <a:t>Refer:</a:t>
          </a:r>
          <a:r>
            <a:rPr lang="en-US" sz="2000" dirty="0"/>
            <a:t> Refer an individual to another provider when the individual requires services that are outside of the </a:t>
          </a:r>
          <a:r>
            <a:rPr lang="en-US" sz="2000"/>
            <a:t>PT’s personal, jurisdictional, </a:t>
          </a:r>
          <a:r>
            <a:rPr lang="en-US" sz="2000" dirty="0"/>
            <a:t>or professional scope of practice</a:t>
          </a:r>
          <a:r>
            <a:rPr lang="en-US" sz="2000"/>
            <a:t>. Similarly, </a:t>
          </a:r>
          <a:r>
            <a:rPr lang="en-US" sz="2000" dirty="0"/>
            <a:t>the PT may choose to refer an individual for specific testing that the therapist deems necessary for the development of a working diagnosis or management plan.</a:t>
          </a:r>
        </a:p>
      </dgm:t>
    </dgm:pt>
    <dgm:pt modelId="{0950DEE7-1A9D-4C62-958B-FAEE53A83895}" type="parTrans" cxnId="{7C791AAE-9667-41D9-91F0-F8F774B18DE7}">
      <dgm:prSet/>
      <dgm:spPr/>
      <dgm:t>
        <a:bodyPr/>
        <a:lstStyle/>
        <a:p>
          <a:endParaRPr lang="en-US"/>
        </a:p>
      </dgm:t>
    </dgm:pt>
    <dgm:pt modelId="{8482960C-B591-41E1-8239-5D9C5242EDFE}" type="sibTrans" cxnId="{7C791AAE-9667-41D9-91F0-F8F774B18DE7}">
      <dgm:prSet/>
      <dgm:spPr/>
      <dgm:t>
        <a:bodyPr/>
        <a:lstStyle/>
        <a:p>
          <a:endParaRPr lang="en-US"/>
        </a:p>
      </dgm:t>
    </dgm:pt>
    <dgm:pt modelId="{101681D1-6AE3-4DA8-9D2D-E87AF8C25010}" type="pres">
      <dgm:prSet presAssocID="{518E4B82-A6C9-4932-BDE2-EB37EBAD33E5}" presName="linear" presStyleCnt="0">
        <dgm:presLayoutVars>
          <dgm:animLvl val="lvl"/>
          <dgm:resizeHandles val="exact"/>
        </dgm:presLayoutVars>
      </dgm:prSet>
      <dgm:spPr/>
    </dgm:pt>
    <dgm:pt modelId="{EB4F2789-8146-44DA-9866-ADDE126862CE}" type="pres">
      <dgm:prSet presAssocID="{05AE5EE1-E668-4950-B4B3-A3C5626F0310}" presName="parentText" presStyleLbl="node1" presStyleIdx="0" presStyleCnt="4" custScaleY="61558" custLinFactY="-15189" custLinFactNeighborY="-100000">
        <dgm:presLayoutVars>
          <dgm:chMax val="0"/>
          <dgm:bulletEnabled val="1"/>
        </dgm:presLayoutVars>
      </dgm:prSet>
      <dgm:spPr/>
    </dgm:pt>
    <dgm:pt modelId="{167CD2B4-93E0-4556-8BE5-EA17C6FABFCB}" type="pres">
      <dgm:prSet presAssocID="{9042C4A0-0D96-4692-8FFC-2AB432AF1D3A}" presName="spacer" presStyleCnt="0"/>
      <dgm:spPr/>
    </dgm:pt>
    <dgm:pt modelId="{279E1EA7-22E9-4748-99B4-948684E62F64}" type="pres">
      <dgm:prSet presAssocID="{97A51F0D-3C0D-46E4-ADD1-CD54A6C475C9}" presName="parentText" presStyleLbl="node1" presStyleIdx="1" presStyleCnt="4" custScaleY="75149" custLinFactY="-7069" custLinFactNeighborY="-100000">
        <dgm:presLayoutVars>
          <dgm:chMax val="0"/>
          <dgm:bulletEnabled val="1"/>
        </dgm:presLayoutVars>
      </dgm:prSet>
      <dgm:spPr/>
    </dgm:pt>
    <dgm:pt modelId="{7B5674D3-9939-471F-8612-3AC8981E6D07}" type="pres">
      <dgm:prSet presAssocID="{C62C9052-9D90-4BBB-9BAB-C4F586CDC4A7}" presName="spacer" presStyleCnt="0"/>
      <dgm:spPr/>
    </dgm:pt>
    <dgm:pt modelId="{32E3395B-1D21-4C2C-A35F-6E6F548704D4}" type="pres">
      <dgm:prSet presAssocID="{F69BB328-8D4C-44EE-806F-C5D86D090200}" presName="parentText" presStyleLbl="node1" presStyleIdx="2" presStyleCnt="4" custScaleY="59165" custLinFactNeighborX="0" custLinFactNeighborY="-60414">
        <dgm:presLayoutVars>
          <dgm:chMax val="0"/>
          <dgm:bulletEnabled val="1"/>
        </dgm:presLayoutVars>
      </dgm:prSet>
      <dgm:spPr/>
    </dgm:pt>
    <dgm:pt modelId="{3AA3C5C3-97E9-43B3-95A5-F3780356994E}" type="pres">
      <dgm:prSet presAssocID="{9CA35B90-C838-4D6E-A1F1-4DA536860B7F}" presName="spacer" presStyleCnt="0"/>
      <dgm:spPr/>
    </dgm:pt>
    <dgm:pt modelId="{D5DE485E-0D85-4252-AF2F-28B5EE231787}" type="pres">
      <dgm:prSet presAssocID="{2B77385C-B0A1-40F3-8D31-EA6BC19630C6}" presName="parentText" presStyleLbl="node1" presStyleIdx="3" presStyleCnt="4" custLinFactNeighborX="0" custLinFactNeighborY="3692">
        <dgm:presLayoutVars>
          <dgm:chMax val="0"/>
          <dgm:bulletEnabled val="1"/>
        </dgm:presLayoutVars>
      </dgm:prSet>
      <dgm:spPr/>
    </dgm:pt>
  </dgm:ptLst>
  <dgm:cxnLst>
    <dgm:cxn modelId="{08119329-321C-4A89-A6BE-4D015F3CD702}" srcId="{518E4B82-A6C9-4932-BDE2-EB37EBAD33E5}" destId="{97A51F0D-3C0D-46E4-ADD1-CD54A6C475C9}" srcOrd="1" destOrd="0" parTransId="{00F77D39-517C-4B03-873C-6F069581B05A}" sibTransId="{C62C9052-9D90-4BBB-9BAB-C4F586CDC4A7}"/>
    <dgm:cxn modelId="{0298B245-96CA-4314-89FD-9C8E105E5062}" srcId="{518E4B82-A6C9-4932-BDE2-EB37EBAD33E5}" destId="{F69BB328-8D4C-44EE-806F-C5D86D090200}" srcOrd="2" destOrd="0" parTransId="{98C293ED-1F15-4009-A67D-F06FC62E17C1}" sibTransId="{9CA35B90-C838-4D6E-A1F1-4DA536860B7F}"/>
    <dgm:cxn modelId="{6E867E67-E9D2-40F8-8A87-6E48A2FF5B00}" type="presOf" srcId="{2B77385C-B0A1-40F3-8D31-EA6BC19630C6}" destId="{D5DE485E-0D85-4252-AF2F-28B5EE231787}" srcOrd="0" destOrd="0" presId="urn:microsoft.com/office/officeart/2005/8/layout/vList2"/>
    <dgm:cxn modelId="{7C791AAE-9667-41D9-91F0-F8F774B18DE7}" srcId="{518E4B82-A6C9-4932-BDE2-EB37EBAD33E5}" destId="{2B77385C-B0A1-40F3-8D31-EA6BC19630C6}" srcOrd="3" destOrd="0" parTransId="{0950DEE7-1A9D-4C62-958B-FAEE53A83895}" sibTransId="{8482960C-B591-41E1-8239-5D9C5242EDFE}"/>
    <dgm:cxn modelId="{C2BAC1C8-BA1A-46A6-B9E4-DD9464F31A1F}" type="presOf" srcId="{97A51F0D-3C0D-46E4-ADD1-CD54A6C475C9}" destId="{279E1EA7-22E9-4748-99B4-948684E62F64}" srcOrd="0" destOrd="0" presId="urn:microsoft.com/office/officeart/2005/8/layout/vList2"/>
    <dgm:cxn modelId="{941877D1-C179-4A34-9A58-041F02DBC157}" type="presOf" srcId="{05AE5EE1-E668-4950-B4B3-A3C5626F0310}" destId="{EB4F2789-8146-44DA-9866-ADDE126862CE}" srcOrd="0" destOrd="0" presId="urn:microsoft.com/office/officeart/2005/8/layout/vList2"/>
    <dgm:cxn modelId="{2A4A41D3-BD16-4809-B2CC-1BB559E99FD9}" type="presOf" srcId="{518E4B82-A6C9-4932-BDE2-EB37EBAD33E5}" destId="{101681D1-6AE3-4DA8-9D2D-E87AF8C25010}" srcOrd="0" destOrd="0" presId="urn:microsoft.com/office/officeart/2005/8/layout/vList2"/>
    <dgm:cxn modelId="{51AFA3E4-B2C3-467B-8586-861BB1AB1947}" srcId="{518E4B82-A6C9-4932-BDE2-EB37EBAD33E5}" destId="{05AE5EE1-E668-4950-B4B3-A3C5626F0310}" srcOrd="0" destOrd="0" parTransId="{A3FD89FC-2008-4D9F-B04D-32F80EC4E68B}" sibTransId="{9042C4A0-0D96-4692-8FFC-2AB432AF1D3A}"/>
    <dgm:cxn modelId="{614419F6-6D4E-4968-83EA-A51A876F9987}" type="presOf" srcId="{F69BB328-8D4C-44EE-806F-C5D86D090200}" destId="{32E3395B-1D21-4C2C-A35F-6E6F548704D4}" srcOrd="0" destOrd="0" presId="urn:microsoft.com/office/officeart/2005/8/layout/vList2"/>
    <dgm:cxn modelId="{A3710500-3778-4DB3-872C-B7EE4B627FF5}" type="presParOf" srcId="{101681D1-6AE3-4DA8-9D2D-E87AF8C25010}" destId="{EB4F2789-8146-44DA-9866-ADDE126862CE}" srcOrd="0" destOrd="0" presId="urn:microsoft.com/office/officeart/2005/8/layout/vList2"/>
    <dgm:cxn modelId="{FBE31208-A61C-4135-90EA-359760D12E31}" type="presParOf" srcId="{101681D1-6AE3-4DA8-9D2D-E87AF8C25010}" destId="{167CD2B4-93E0-4556-8BE5-EA17C6FABFCB}" srcOrd="1" destOrd="0" presId="urn:microsoft.com/office/officeart/2005/8/layout/vList2"/>
    <dgm:cxn modelId="{45B3FE3A-DB9E-471F-8094-E0E62BD8EDCB}" type="presParOf" srcId="{101681D1-6AE3-4DA8-9D2D-E87AF8C25010}" destId="{279E1EA7-22E9-4748-99B4-948684E62F64}" srcOrd="2" destOrd="0" presId="urn:microsoft.com/office/officeart/2005/8/layout/vList2"/>
    <dgm:cxn modelId="{8B2F55B4-8A19-46B2-8F70-88D0A3E7A7C4}" type="presParOf" srcId="{101681D1-6AE3-4DA8-9D2D-E87AF8C25010}" destId="{7B5674D3-9939-471F-8612-3AC8981E6D07}" srcOrd="3" destOrd="0" presId="urn:microsoft.com/office/officeart/2005/8/layout/vList2"/>
    <dgm:cxn modelId="{994F5821-CC91-4B01-9A58-E4AD8C5BB6FD}" type="presParOf" srcId="{101681D1-6AE3-4DA8-9D2D-E87AF8C25010}" destId="{32E3395B-1D21-4C2C-A35F-6E6F548704D4}" srcOrd="4" destOrd="0" presId="urn:microsoft.com/office/officeart/2005/8/layout/vList2"/>
    <dgm:cxn modelId="{D8A86907-9C38-4FD2-BD08-E01A711A7A20}" type="presParOf" srcId="{101681D1-6AE3-4DA8-9D2D-E87AF8C25010}" destId="{3AA3C5C3-97E9-43B3-95A5-F3780356994E}" srcOrd="5" destOrd="0" presId="urn:microsoft.com/office/officeart/2005/8/layout/vList2"/>
    <dgm:cxn modelId="{D28EFD61-7270-4062-8D8A-0378DF6F37F0}" type="presParOf" srcId="{101681D1-6AE3-4DA8-9D2D-E87AF8C25010}" destId="{D5DE485E-0D85-4252-AF2F-28B5EE2317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BCADF0-0C3B-441C-991E-60D7B8CE9908}" type="doc">
      <dgm:prSet loTypeId="urn:microsoft.com/office/officeart/2005/8/layout/process2" loCatId="process" qsTypeId="urn:microsoft.com/office/officeart/2005/8/quickstyle/simple1" qsCatId="simple" csTypeId="urn:microsoft.com/office/officeart/2005/8/colors/accent1_2" csCatId="accent1" phldr="1"/>
      <dgm:spPr/>
    </dgm:pt>
    <dgm:pt modelId="{E47A1651-E01E-4374-8256-194EB97F1FF8}">
      <dgm:prSet phldrT="[Text]"/>
      <dgm:spPr/>
      <dgm:t>
        <a:bodyPr/>
        <a:lstStyle/>
        <a:p>
          <a:r>
            <a:rPr lang="en-US" b="1" dirty="0"/>
            <a:t>Examination</a:t>
          </a:r>
        </a:p>
      </dgm:t>
    </dgm:pt>
    <dgm:pt modelId="{1A3B7950-A1A4-4B71-9FE7-29C3B7A575A9}" type="parTrans" cxnId="{E3F519BF-C308-4CBB-A6D3-0238649B5075}">
      <dgm:prSet/>
      <dgm:spPr/>
      <dgm:t>
        <a:bodyPr/>
        <a:lstStyle/>
        <a:p>
          <a:endParaRPr lang="en-US"/>
        </a:p>
      </dgm:t>
    </dgm:pt>
    <dgm:pt modelId="{BA04041D-264C-48E0-BCC1-46202E560C00}" type="sibTrans" cxnId="{E3F519BF-C308-4CBB-A6D3-0238649B5075}">
      <dgm:prSet/>
      <dgm:spPr/>
      <dgm:t>
        <a:bodyPr/>
        <a:lstStyle/>
        <a:p>
          <a:endParaRPr lang="en-US"/>
        </a:p>
      </dgm:t>
    </dgm:pt>
    <dgm:pt modelId="{F6EB743F-EB29-4956-A4BB-C4D560A15F24}">
      <dgm:prSet phldrT="[Text]"/>
      <dgm:spPr/>
      <dgm:t>
        <a:bodyPr/>
        <a:lstStyle/>
        <a:p>
          <a:r>
            <a:rPr lang="en-US" b="1" dirty="0"/>
            <a:t>Evaluation</a:t>
          </a:r>
        </a:p>
      </dgm:t>
    </dgm:pt>
    <dgm:pt modelId="{0C2AC5CD-7C4B-4055-B592-F2D0A4BD4E4C}" type="parTrans" cxnId="{1D64F8CD-396E-4BD9-92B2-D8574C59E6AF}">
      <dgm:prSet/>
      <dgm:spPr/>
      <dgm:t>
        <a:bodyPr/>
        <a:lstStyle/>
        <a:p>
          <a:endParaRPr lang="en-US"/>
        </a:p>
      </dgm:t>
    </dgm:pt>
    <dgm:pt modelId="{3669C045-6738-4C90-AE5A-3B62314B85B9}" type="sibTrans" cxnId="{1D64F8CD-396E-4BD9-92B2-D8574C59E6AF}">
      <dgm:prSet/>
      <dgm:spPr/>
      <dgm:t>
        <a:bodyPr/>
        <a:lstStyle/>
        <a:p>
          <a:endParaRPr lang="en-US"/>
        </a:p>
      </dgm:t>
    </dgm:pt>
    <dgm:pt modelId="{958CB417-34E3-4E37-A438-D3185D97FAC2}">
      <dgm:prSet/>
      <dgm:spPr/>
      <dgm:t>
        <a:bodyPr/>
        <a:lstStyle/>
        <a:p>
          <a:r>
            <a:rPr lang="en-US" b="1" dirty="0"/>
            <a:t>Diagnosis</a:t>
          </a:r>
        </a:p>
      </dgm:t>
    </dgm:pt>
    <dgm:pt modelId="{41973C80-9138-4B02-85CD-9751AC117398}" type="parTrans" cxnId="{A1140FC6-1327-4A20-92D0-3347D3DED36B}">
      <dgm:prSet/>
      <dgm:spPr/>
      <dgm:t>
        <a:bodyPr/>
        <a:lstStyle/>
        <a:p>
          <a:endParaRPr lang="en-US"/>
        </a:p>
      </dgm:t>
    </dgm:pt>
    <dgm:pt modelId="{0D8E8FFA-CE28-4DEF-96C4-408AD91A9C29}" type="sibTrans" cxnId="{A1140FC6-1327-4A20-92D0-3347D3DED36B}">
      <dgm:prSet/>
      <dgm:spPr/>
      <dgm:t>
        <a:bodyPr/>
        <a:lstStyle/>
        <a:p>
          <a:endParaRPr lang="en-US"/>
        </a:p>
      </dgm:t>
    </dgm:pt>
    <dgm:pt modelId="{BB48FFCD-E7AB-4208-8950-4FAEAD1B6250}">
      <dgm:prSet/>
      <dgm:spPr/>
      <dgm:t>
        <a:bodyPr/>
        <a:lstStyle/>
        <a:p>
          <a:r>
            <a:rPr lang="en-US" b="1" dirty="0"/>
            <a:t>Prognosis</a:t>
          </a:r>
        </a:p>
      </dgm:t>
    </dgm:pt>
    <dgm:pt modelId="{1D25B7C0-EC62-41EE-8176-B7DD5D119073}" type="parTrans" cxnId="{502C6761-DCD9-4A69-AB95-3384312696A6}">
      <dgm:prSet/>
      <dgm:spPr/>
      <dgm:t>
        <a:bodyPr/>
        <a:lstStyle/>
        <a:p>
          <a:endParaRPr lang="en-US"/>
        </a:p>
      </dgm:t>
    </dgm:pt>
    <dgm:pt modelId="{02355E3F-2122-422A-96A7-554A9DBCBA96}" type="sibTrans" cxnId="{502C6761-DCD9-4A69-AB95-3384312696A6}">
      <dgm:prSet/>
      <dgm:spPr/>
      <dgm:t>
        <a:bodyPr/>
        <a:lstStyle/>
        <a:p>
          <a:endParaRPr lang="en-US"/>
        </a:p>
      </dgm:t>
    </dgm:pt>
    <dgm:pt modelId="{526E4E4A-4889-4BBD-BF3C-2D7DBD66452F}">
      <dgm:prSet/>
      <dgm:spPr/>
      <dgm:t>
        <a:bodyPr/>
        <a:lstStyle/>
        <a:p>
          <a:r>
            <a:rPr lang="en-US" b="1" dirty="0"/>
            <a:t>Intervention</a:t>
          </a:r>
        </a:p>
      </dgm:t>
    </dgm:pt>
    <dgm:pt modelId="{C3C73F31-821B-410B-A912-4E09E493FF40}" type="parTrans" cxnId="{FC099686-B211-456A-BD20-26DA2076440A}">
      <dgm:prSet/>
      <dgm:spPr/>
      <dgm:t>
        <a:bodyPr/>
        <a:lstStyle/>
        <a:p>
          <a:endParaRPr lang="en-US"/>
        </a:p>
      </dgm:t>
    </dgm:pt>
    <dgm:pt modelId="{7996AF39-5418-41BB-A2E9-E9284FE3CF2F}" type="sibTrans" cxnId="{FC099686-B211-456A-BD20-26DA2076440A}">
      <dgm:prSet/>
      <dgm:spPr/>
      <dgm:t>
        <a:bodyPr/>
        <a:lstStyle/>
        <a:p>
          <a:endParaRPr lang="en-US"/>
        </a:p>
      </dgm:t>
    </dgm:pt>
    <dgm:pt modelId="{839C81DE-D539-439F-9272-89E97B4BF3C6}">
      <dgm:prSet/>
      <dgm:spPr/>
      <dgm:t>
        <a:bodyPr/>
        <a:lstStyle/>
        <a:p>
          <a:r>
            <a:rPr lang="en-US" b="1" dirty="0"/>
            <a:t>Outcomes</a:t>
          </a:r>
        </a:p>
      </dgm:t>
    </dgm:pt>
    <dgm:pt modelId="{9CC221BA-02A1-4853-A4BA-0D4F89386F29}" type="parTrans" cxnId="{1273554E-D732-4277-8F34-CC9997521041}">
      <dgm:prSet/>
      <dgm:spPr/>
      <dgm:t>
        <a:bodyPr/>
        <a:lstStyle/>
        <a:p>
          <a:endParaRPr lang="en-US"/>
        </a:p>
      </dgm:t>
    </dgm:pt>
    <dgm:pt modelId="{FEB7B486-8F79-40F1-95B7-45651811266B}" type="sibTrans" cxnId="{1273554E-D732-4277-8F34-CC9997521041}">
      <dgm:prSet/>
      <dgm:spPr/>
      <dgm:t>
        <a:bodyPr/>
        <a:lstStyle/>
        <a:p>
          <a:endParaRPr lang="en-US"/>
        </a:p>
      </dgm:t>
    </dgm:pt>
    <dgm:pt modelId="{B90268A3-18F7-4B64-8A6E-E704EE9AB405}" type="pres">
      <dgm:prSet presAssocID="{52BCADF0-0C3B-441C-991E-60D7B8CE9908}" presName="linearFlow" presStyleCnt="0">
        <dgm:presLayoutVars>
          <dgm:resizeHandles val="exact"/>
        </dgm:presLayoutVars>
      </dgm:prSet>
      <dgm:spPr/>
    </dgm:pt>
    <dgm:pt modelId="{F5F6A098-6BDD-4EEB-B2EA-1C80491B56C7}" type="pres">
      <dgm:prSet presAssocID="{E47A1651-E01E-4374-8256-194EB97F1FF8}" presName="node" presStyleLbl="node1" presStyleIdx="0" presStyleCnt="6" custScaleX="939734">
        <dgm:presLayoutVars>
          <dgm:bulletEnabled val="1"/>
        </dgm:presLayoutVars>
      </dgm:prSet>
      <dgm:spPr>
        <a:prstGeom prst="roundRect">
          <a:avLst/>
        </a:prstGeom>
      </dgm:spPr>
    </dgm:pt>
    <dgm:pt modelId="{D3BF0B07-D014-439B-8DC6-27E0EAE612DF}" type="pres">
      <dgm:prSet presAssocID="{BA04041D-264C-48E0-BCC1-46202E560C00}" presName="sibTrans" presStyleLbl="sibTrans2D1" presStyleIdx="0" presStyleCnt="5" custAng="16200000"/>
      <dgm:spPr>
        <a:prstGeom prst="upDownArrow">
          <a:avLst/>
        </a:prstGeom>
      </dgm:spPr>
    </dgm:pt>
    <dgm:pt modelId="{FC3EE1A9-A938-4723-8A51-5992FD5F669D}" type="pres">
      <dgm:prSet presAssocID="{BA04041D-264C-48E0-BCC1-46202E560C00}" presName="connectorText" presStyleLbl="sibTrans2D1" presStyleIdx="0" presStyleCnt="5"/>
      <dgm:spPr/>
    </dgm:pt>
    <dgm:pt modelId="{91F6CC44-7645-4DE3-94EA-968D1384FC21}" type="pres">
      <dgm:prSet presAssocID="{F6EB743F-EB29-4956-A4BB-C4D560A15F24}" presName="node" presStyleLbl="node1" presStyleIdx="1" presStyleCnt="6" custScaleX="936971">
        <dgm:presLayoutVars>
          <dgm:bulletEnabled val="1"/>
        </dgm:presLayoutVars>
      </dgm:prSet>
      <dgm:spPr>
        <a:prstGeom prst="roundRect">
          <a:avLst/>
        </a:prstGeom>
      </dgm:spPr>
    </dgm:pt>
    <dgm:pt modelId="{5F5E693D-7E64-4715-B01A-A082CBAEE530}" type="pres">
      <dgm:prSet presAssocID="{3669C045-6738-4C90-AE5A-3B62314B85B9}" presName="sibTrans" presStyleLbl="sibTrans2D1" presStyleIdx="1" presStyleCnt="5" custAng="16200000"/>
      <dgm:spPr>
        <a:prstGeom prst="upDownArrow">
          <a:avLst/>
        </a:prstGeom>
      </dgm:spPr>
    </dgm:pt>
    <dgm:pt modelId="{60F491E0-B280-43E9-9F60-686478FC50DA}" type="pres">
      <dgm:prSet presAssocID="{3669C045-6738-4C90-AE5A-3B62314B85B9}" presName="connectorText" presStyleLbl="sibTrans2D1" presStyleIdx="1" presStyleCnt="5"/>
      <dgm:spPr/>
    </dgm:pt>
    <dgm:pt modelId="{B65B5246-B5F7-4E8D-8741-8EABAEF6FBEE}" type="pres">
      <dgm:prSet presAssocID="{958CB417-34E3-4E37-A438-D3185D97FAC2}" presName="node" presStyleLbl="node1" presStyleIdx="2" presStyleCnt="6" custScaleX="944473">
        <dgm:presLayoutVars>
          <dgm:bulletEnabled val="1"/>
        </dgm:presLayoutVars>
      </dgm:prSet>
      <dgm:spPr>
        <a:prstGeom prst="roundRect">
          <a:avLst/>
        </a:prstGeom>
      </dgm:spPr>
    </dgm:pt>
    <dgm:pt modelId="{4DE5BF2B-6E37-4D76-81AC-2441916873E0}" type="pres">
      <dgm:prSet presAssocID="{0D8E8FFA-CE28-4DEF-96C4-408AD91A9C29}" presName="sibTrans" presStyleLbl="sibTrans2D1" presStyleIdx="2" presStyleCnt="5" custAng="16049804"/>
      <dgm:spPr>
        <a:prstGeom prst="upDownArrow">
          <a:avLst/>
        </a:prstGeom>
      </dgm:spPr>
    </dgm:pt>
    <dgm:pt modelId="{884F0923-B769-46D6-8014-A7A1168340D7}" type="pres">
      <dgm:prSet presAssocID="{0D8E8FFA-CE28-4DEF-96C4-408AD91A9C29}" presName="connectorText" presStyleLbl="sibTrans2D1" presStyleIdx="2" presStyleCnt="5"/>
      <dgm:spPr/>
    </dgm:pt>
    <dgm:pt modelId="{DFD4865D-8681-400E-BB49-F289EA8BCF9F}" type="pres">
      <dgm:prSet presAssocID="{BB48FFCD-E7AB-4208-8950-4FAEAD1B6250}" presName="node" presStyleLbl="node1" presStyleIdx="3" presStyleCnt="6" custScaleX="941973">
        <dgm:presLayoutVars>
          <dgm:bulletEnabled val="1"/>
        </dgm:presLayoutVars>
      </dgm:prSet>
      <dgm:spPr>
        <a:prstGeom prst="roundRect">
          <a:avLst/>
        </a:prstGeom>
      </dgm:spPr>
    </dgm:pt>
    <dgm:pt modelId="{76615722-4046-4FA4-BAFE-8F999E8F5608}" type="pres">
      <dgm:prSet presAssocID="{02355E3F-2122-422A-96A7-554A9DBCBA96}" presName="sibTrans" presStyleLbl="sibTrans2D1" presStyleIdx="3" presStyleCnt="5" custAng="16200000"/>
      <dgm:spPr>
        <a:prstGeom prst="upDownArrow">
          <a:avLst/>
        </a:prstGeom>
      </dgm:spPr>
    </dgm:pt>
    <dgm:pt modelId="{8A552CAF-9378-43E8-8C1A-29FB235956AE}" type="pres">
      <dgm:prSet presAssocID="{02355E3F-2122-422A-96A7-554A9DBCBA96}" presName="connectorText" presStyleLbl="sibTrans2D1" presStyleIdx="3" presStyleCnt="5"/>
      <dgm:spPr/>
    </dgm:pt>
    <dgm:pt modelId="{AB754C45-0399-406C-9302-19610554D35E}" type="pres">
      <dgm:prSet presAssocID="{526E4E4A-4889-4BBD-BF3C-2D7DBD66452F}" presName="node" presStyleLbl="node1" presStyleIdx="4" presStyleCnt="6" custScaleX="944751">
        <dgm:presLayoutVars>
          <dgm:bulletEnabled val="1"/>
        </dgm:presLayoutVars>
      </dgm:prSet>
      <dgm:spPr>
        <a:prstGeom prst="roundRect">
          <a:avLst/>
        </a:prstGeom>
      </dgm:spPr>
    </dgm:pt>
    <dgm:pt modelId="{F3D59CF8-9C58-41F6-BCA6-5C0B44B9E159}" type="pres">
      <dgm:prSet presAssocID="{7996AF39-5418-41BB-A2E9-E9284FE3CF2F}" presName="sibTrans" presStyleLbl="sibTrans2D1" presStyleIdx="4" presStyleCnt="5" custAng="16200000"/>
      <dgm:spPr>
        <a:prstGeom prst="upDownArrow">
          <a:avLst/>
        </a:prstGeom>
      </dgm:spPr>
    </dgm:pt>
    <dgm:pt modelId="{D7D0613A-ABFE-48E6-83D5-6C7C1C812889}" type="pres">
      <dgm:prSet presAssocID="{7996AF39-5418-41BB-A2E9-E9284FE3CF2F}" presName="connectorText" presStyleLbl="sibTrans2D1" presStyleIdx="4" presStyleCnt="5"/>
      <dgm:spPr/>
    </dgm:pt>
    <dgm:pt modelId="{289E3B48-1A62-4267-9AC0-3985849D471E}" type="pres">
      <dgm:prSet presAssocID="{839C81DE-D539-439F-9272-89E97B4BF3C6}" presName="node" presStyleLbl="node1" presStyleIdx="5" presStyleCnt="6" custScaleX="944751">
        <dgm:presLayoutVars>
          <dgm:bulletEnabled val="1"/>
        </dgm:presLayoutVars>
      </dgm:prSet>
      <dgm:spPr>
        <a:prstGeom prst="roundRect">
          <a:avLst/>
        </a:prstGeom>
      </dgm:spPr>
    </dgm:pt>
  </dgm:ptLst>
  <dgm:cxnLst>
    <dgm:cxn modelId="{9D9A300C-E00E-4526-A8EA-AFCDCEB3506F}" type="presOf" srcId="{839C81DE-D539-439F-9272-89E97B4BF3C6}" destId="{289E3B48-1A62-4267-9AC0-3985849D471E}" srcOrd="0" destOrd="0" presId="urn:microsoft.com/office/officeart/2005/8/layout/process2"/>
    <dgm:cxn modelId="{6F347F0F-1A26-4F3A-B13B-5C4D3886BCC1}" type="presOf" srcId="{3669C045-6738-4C90-AE5A-3B62314B85B9}" destId="{5F5E693D-7E64-4715-B01A-A082CBAEE530}" srcOrd="0" destOrd="0" presId="urn:microsoft.com/office/officeart/2005/8/layout/process2"/>
    <dgm:cxn modelId="{45A15415-CCBC-4B6A-ADED-58251319DAA0}" type="presOf" srcId="{958CB417-34E3-4E37-A438-D3185D97FAC2}" destId="{B65B5246-B5F7-4E8D-8741-8EABAEF6FBEE}" srcOrd="0" destOrd="0" presId="urn:microsoft.com/office/officeart/2005/8/layout/process2"/>
    <dgm:cxn modelId="{C41F3E23-B339-43AB-901B-5B36C6906D84}" type="presOf" srcId="{E47A1651-E01E-4374-8256-194EB97F1FF8}" destId="{F5F6A098-6BDD-4EEB-B2EA-1C80491B56C7}" srcOrd="0" destOrd="0" presId="urn:microsoft.com/office/officeart/2005/8/layout/process2"/>
    <dgm:cxn modelId="{1C61932E-8D73-4D1F-9450-3F2129C9A0FA}" type="presOf" srcId="{BA04041D-264C-48E0-BCC1-46202E560C00}" destId="{D3BF0B07-D014-439B-8DC6-27E0EAE612DF}" srcOrd="0" destOrd="0" presId="urn:microsoft.com/office/officeart/2005/8/layout/process2"/>
    <dgm:cxn modelId="{74955437-5EEC-4FB1-B214-A69109ECB6CD}" type="presOf" srcId="{02355E3F-2122-422A-96A7-554A9DBCBA96}" destId="{8A552CAF-9378-43E8-8C1A-29FB235956AE}" srcOrd="1" destOrd="0" presId="urn:microsoft.com/office/officeart/2005/8/layout/process2"/>
    <dgm:cxn modelId="{896B4461-3CA4-4450-9F5F-2B640AD19FFF}" type="presOf" srcId="{F6EB743F-EB29-4956-A4BB-C4D560A15F24}" destId="{91F6CC44-7645-4DE3-94EA-968D1384FC21}" srcOrd="0" destOrd="0" presId="urn:microsoft.com/office/officeart/2005/8/layout/process2"/>
    <dgm:cxn modelId="{502C6761-DCD9-4A69-AB95-3384312696A6}" srcId="{52BCADF0-0C3B-441C-991E-60D7B8CE9908}" destId="{BB48FFCD-E7AB-4208-8950-4FAEAD1B6250}" srcOrd="3" destOrd="0" parTransId="{1D25B7C0-EC62-41EE-8176-B7DD5D119073}" sibTransId="{02355E3F-2122-422A-96A7-554A9DBCBA96}"/>
    <dgm:cxn modelId="{1273554E-D732-4277-8F34-CC9997521041}" srcId="{52BCADF0-0C3B-441C-991E-60D7B8CE9908}" destId="{839C81DE-D539-439F-9272-89E97B4BF3C6}" srcOrd="5" destOrd="0" parTransId="{9CC221BA-02A1-4853-A4BA-0D4F89386F29}" sibTransId="{FEB7B486-8F79-40F1-95B7-45651811266B}"/>
    <dgm:cxn modelId="{9CBC5159-D64D-4BBB-9E4B-5136DE759322}" type="presOf" srcId="{52BCADF0-0C3B-441C-991E-60D7B8CE9908}" destId="{B90268A3-18F7-4B64-8A6E-E704EE9AB405}" srcOrd="0" destOrd="0" presId="urn:microsoft.com/office/officeart/2005/8/layout/process2"/>
    <dgm:cxn modelId="{3BABFC85-E517-4653-9D71-78D4B4598F44}" type="presOf" srcId="{3669C045-6738-4C90-AE5A-3B62314B85B9}" destId="{60F491E0-B280-43E9-9F60-686478FC50DA}" srcOrd="1" destOrd="0" presId="urn:microsoft.com/office/officeart/2005/8/layout/process2"/>
    <dgm:cxn modelId="{FC099686-B211-456A-BD20-26DA2076440A}" srcId="{52BCADF0-0C3B-441C-991E-60D7B8CE9908}" destId="{526E4E4A-4889-4BBD-BF3C-2D7DBD66452F}" srcOrd="4" destOrd="0" parTransId="{C3C73F31-821B-410B-A912-4E09E493FF40}" sibTransId="{7996AF39-5418-41BB-A2E9-E9284FE3CF2F}"/>
    <dgm:cxn modelId="{5944269D-E1B3-4396-8025-6046366ABB87}" type="presOf" srcId="{BB48FFCD-E7AB-4208-8950-4FAEAD1B6250}" destId="{DFD4865D-8681-400E-BB49-F289EA8BCF9F}" srcOrd="0" destOrd="0" presId="urn:microsoft.com/office/officeart/2005/8/layout/process2"/>
    <dgm:cxn modelId="{4DB0ADA7-3989-41F4-928E-D9C71D644474}" type="presOf" srcId="{0D8E8FFA-CE28-4DEF-96C4-408AD91A9C29}" destId="{4DE5BF2B-6E37-4D76-81AC-2441916873E0}" srcOrd="0" destOrd="0" presId="urn:microsoft.com/office/officeart/2005/8/layout/process2"/>
    <dgm:cxn modelId="{A65459AB-2B0B-4405-AE09-F8D141F34F99}" type="presOf" srcId="{0D8E8FFA-CE28-4DEF-96C4-408AD91A9C29}" destId="{884F0923-B769-46D6-8014-A7A1168340D7}" srcOrd="1" destOrd="0" presId="urn:microsoft.com/office/officeart/2005/8/layout/process2"/>
    <dgm:cxn modelId="{ACB674B0-41FF-4315-A57F-BEBF39ABAA94}" type="presOf" srcId="{BA04041D-264C-48E0-BCC1-46202E560C00}" destId="{FC3EE1A9-A938-4723-8A51-5992FD5F669D}" srcOrd="1" destOrd="0" presId="urn:microsoft.com/office/officeart/2005/8/layout/process2"/>
    <dgm:cxn modelId="{E3F519BF-C308-4CBB-A6D3-0238649B5075}" srcId="{52BCADF0-0C3B-441C-991E-60D7B8CE9908}" destId="{E47A1651-E01E-4374-8256-194EB97F1FF8}" srcOrd="0" destOrd="0" parTransId="{1A3B7950-A1A4-4B71-9FE7-29C3B7A575A9}" sibTransId="{BA04041D-264C-48E0-BCC1-46202E560C00}"/>
    <dgm:cxn modelId="{D222D3BF-21E3-4B0D-9894-F78C33174D35}" type="presOf" srcId="{7996AF39-5418-41BB-A2E9-E9284FE3CF2F}" destId="{F3D59CF8-9C58-41F6-BCA6-5C0B44B9E159}" srcOrd="0" destOrd="0" presId="urn:microsoft.com/office/officeart/2005/8/layout/process2"/>
    <dgm:cxn modelId="{A1140FC6-1327-4A20-92D0-3347D3DED36B}" srcId="{52BCADF0-0C3B-441C-991E-60D7B8CE9908}" destId="{958CB417-34E3-4E37-A438-D3185D97FAC2}" srcOrd="2" destOrd="0" parTransId="{41973C80-9138-4B02-85CD-9751AC117398}" sibTransId="{0D8E8FFA-CE28-4DEF-96C4-408AD91A9C29}"/>
    <dgm:cxn modelId="{1D64F8CD-396E-4BD9-92B2-D8574C59E6AF}" srcId="{52BCADF0-0C3B-441C-991E-60D7B8CE9908}" destId="{F6EB743F-EB29-4956-A4BB-C4D560A15F24}" srcOrd="1" destOrd="0" parTransId="{0C2AC5CD-7C4B-4055-B592-F2D0A4BD4E4C}" sibTransId="{3669C045-6738-4C90-AE5A-3B62314B85B9}"/>
    <dgm:cxn modelId="{65A34ADD-725C-4A3A-9FDD-A53CD6B7E692}" type="presOf" srcId="{526E4E4A-4889-4BBD-BF3C-2D7DBD66452F}" destId="{AB754C45-0399-406C-9302-19610554D35E}" srcOrd="0" destOrd="0" presId="urn:microsoft.com/office/officeart/2005/8/layout/process2"/>
    <dgm:cxn modelId="{AFDA7AE5-EA4C-4B78-919F-21CD7588B66E}" type="presOf" srcId="{02355E3F-2122-422A-96A7-554A9DBCBA96}" destId="{76615722-4046-4FA4-BAFE-8F999E8F5608}" srcOrd="0" destOrd="0" presId="urn:microsoft.com/office/officeart/2005/8/layout/process2"/>
    <dgm:cxn modelId="{012BDAFD-8348-4BA5-8E72-A72F2C5B863F}" type="presOf" srcId="{7996AF39-5418-41BB-A2E9-E9284FE3CF2F}" destId="{D7D0613A-ABFE-48E6-83D5-6C7C1C812889}" srcOrd="1" destOrd="0" presId="urn:microsoft.com/office/officeart/2005/8/layout/process2"/>
    <dgm:cxn modelId="{F3E74491-648E-47F9-A3AF-DB44D7291C9A}" type="presParOf" srcId="{B90268A3-18F7-4B64-8A6E-E704EE9AB405}" destId="{F5F6A098-6BDD-4EEB-B2EA-1C80491B56C7}" srcOrd="0" destOrd="0" presId="urn:microsoft.com/office/officeart/2005/8/layout/process2"/>
    <dgm:cxn modelId="{E0B32072-92B9-409D-9BE1-D77BC2DCFE1C}" type="presParOf" srcId="{B90268A3-18F7-4B64-8A6E-E704EE9AB405}" destId="{D3BF0B07-D014-439B-8DC6-27E0EAE612DF}" srcOrd="1" destOrd="0" presId="urn:microsoft.com/office/officeart/2005/8/layout/process2"/>
    <dgm:cxn modelId="{8FE320BA-EB47-44A5-8F83-04A651752B4E}" type="presParOf" srcId="{D3BF0B07-D014-439B-8DC6-27E0EAE612DF}" destId="{FC3EE1A9-A938-4723-8A51-5992FD5F669D}" srcOrd="0" destOrd="0" presId="urn:microsoft.com/office/officeart/2005/8/layout/process2"/>
    <dgm:cxn modelId="{691180C3-A94A-4D0A-BEA9-3FECD235F5A8}" type="presParOf" srcId="{B90268A3-18F7-4B64-8A6E-E704EE9AB405}" destId="{91F6CC44-7645-4DE3-94EA-968D1384FC21}" srcOrd="2" destOrd="0" presId="urn:microsoft.com/office/officeart/2005/8/layout/process2"/>
    <dgm:cxn modelId="{9780F787-5D8A-4F07-B04F-5C6BC2CFFEC1}" type="presParOf" srcId="{B90268A3-18F7-4B64-8A6E-E704EE9AB405}" destId="{5F5E693D-7E64-4715-B01A-A082CBAEE530}" srcOrd="3" destOrd="0" presId="urn:microsoft.com/office/officeart/2005/8/layout/process2"/>
    <dgm:cxn modelId="{59F4DD81-B31D-4D5E-AFC1-21123A535C9C}" type="presParOf" srcId="{5F5E693D-7E64-4715-B01A-A082CBAEE530}" destId="{60F491E0-B280-43E9-9F60-686478FC50DA}" srcOrd="0" destOrd="0" presId="urn:microsoft.com/office/officeart/2005/8/layout/process2"/>
    <dgm:cxn modelId="{23C41C16-D0CF-4BFC-9651-F72FD9C0F5EE}" type="presParOf" srcId="{B90268A3-18F7-4B64-8A6E-E704EE9AB405}" destId="{B65B5246-B5F7-4E8D-8741-8EABAEF6FBEE}" srcOrd="4" destOrd="0" presId="urn:microsoft.com/office/officeart/2005/8/layout/process2"/>
    <dgm:cxn modelId="{BFBC282C-0EE7-4846-8D27-FD0469C6D457}" type="presParOf" srcId="{B90268A3-18F7-4B64-8A6E-E704EE9AB405}" destId="{4DE5BF2B-6E37-4D76-81AC-2441916873E0}" srcOrd="5" destOrd="0" presId="urn:microsoft.com/office/officeart/2005/8/layout/process2"/>
    <dgm:cxn modelId="{750E49CC-371D-434F-A912-E68E2ED6C281}" type="presParOf" srcId="{4DE5BF2B-6E37-4D76-81AC-2441916873E0}" destId="{884F0923-B769-46D6-8014-A7A1168340D7}" srcOrd="0" destOrd="0" presId="urn:microsoft.com/office/officeart/2005/8/layout/process2"/>
    <dgm:cxn modelId="{42D8F26C-BAE5-4D2F-A174-4B65440B5E89}" type="presParOf" srcId="{B90268A3-18F7-4B64-8A6E-E704EE9AB405}" destId="{DFD4865D-8681-400E-BB49-F289EA8BCF9F}" srcOrd="6" destOrd="0" presId="urn:microsoft.com/office/officeart/2005/8/layout/process2"/>
    <dgm:cxn modelId="{6AE90FCA-120E-4496-9A74-2D81370D22FF}" type="presParOf" srcId="{B90268A3-18F7-4B64-8A6E-E704EE9AB405}" destId="{76615722-4046-4FA4-BAFE-8F999E8F5608}" srcOrd="7" destOrd="0" presId="urn:microsoft.com/office/officeart/2005/8/layout/process2"/>
    <dgm:cxn modelId="{095A2EC6-E553-4C8D-8808-AEB1DB9BC1FB}" type="presParOf" srcId="{76615722-4046-4FA4-BAFE-8F999E8F5608}" destId="{8A552CAF-9378-43E8-8C1A-29FB235956AE}" srcOrd="0" destOrd="0" presId="urn:microsoft.com/office/officeart/2005/8/layout/process2"/>
    <dgm:cxn modelId="{C0DB8DC2-C743-4FE4-BC5A-158CA98C8FD8}" type="presParOf" srcId="{B90268A3-18F7-4B64-8A6E-E704EE9AB405}" destId="{AB754C45-0399-406C-9302-19610554D35E}" srcOrd="8" destOrd="0" presId="urn:microsoft.com/office/officeart/2005/8/layout/process2"/>
    <dgm:cxn modelId="{4FA18995-A5D8-4643-896B-E93B9D07052E}" type="presParOf" srcId="{B90268A3-18F7-4B64-8A6E-E704EE9AB405}" destId="{F3D59CF8-9C58-41F6-BCA6-5C0B44B9E159}" srcOrd="9" destOrd="0" presId="urn:microsoft.com/office/officeart/2005/8/layout/process2"/>
    <dgm:cxn modelId="{09C47BED-523E-4639-B734-5983E1D7AAC8}" type="presParOf" srcId="{F3D59CF8-9C58-41F6-BCA6-5C0B44B9E159}" destId="{D7D0613A-ABFE-48E6-83D5-6C7C1C812889}" srcOrd="0" destOrd="0" presId="urn:microsoft.com/office/officeart/2005/8/layout/process2"/>
    <dgm:cxn modelId="{58E8AA18-1EAE-48F5-8581-CAA051CC8A2B}" type="presParOf" srcId="{B90268A3-18F7-4B64-8A6E-E704EE9AB405}" destId="{289E3B48-1A62-4267-9AC0-3985849D47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3EA8B8-F146-4474-9CD2-257E3CAFACF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F2FE30D9-DBEC-4A6D-89DB-F0CFE3C614F7}">
      <dgm:prSet/>
      <dgm:spPr>
        <a:effectLst/>
      </dgm:spPr>
      <dgm:t>
        <a:bodyPr/>
        <a:lstStyle/>
        <a:p>
          <a:r>
            <a:rPr lang="en-US" dirty="0">
              <a:effectLst/>
            </a:rPr>
            <a:t>Adaptive and assistive technology</a:t>
          </a:r>
        </a:p>
      </dgm:t>
    </dgm:pt>
    <dgm:pt modelId="{53F2FCC2-8BA6-4409-A129-27756AB61FBC}" type="parTrans" cxnId="{45A2D24F-EA28-404A-8A59-1A46083C57CE}">
      <dgm:prSet/>
      <dgm:spPr/>
      <dgm:t>
        <a:bodyPr/>
        <a:lstStyle/>
        <a:p>
          <a:endParaRPr lang="en-US"/>
        </a:p>
      </dgm:t>
    </dgm:pt>
    <dgm:pt modelId="{D812B3AC-9BB0-4032-8D3C-ECECB2301D41}" type="sibTrans" cxnId="{45A2D24F-EA28-404A-8A59-1A46083C57CE}">
      <dgm:prSet/>
      <dgm:spPr/>
      <dgm:t>
        <a:bodyPr/>
        <a:lstStyle/>
        <a:p>
          <a:endParaRPr lang="en-US"/>
        </a:p>
      </dgm:t>
    </dgm:pt>
    <dgm:pt modelId="{0ACA7640-A667-48AF-9F1B-81D9A183F8FD}">
      <dgm:prSet/>
      <dgm:spPr>
        <a:effectLst/>
      </dgm:spPr>
      <dgm:t>
        <a:bodyPr/>
        <a:lstStyle/>
        <a:p>
          <a:r>
            <a:rPr lang="en-US" dirty="0"/>
            <a:t>Biophysical agents</a:t>
          </a:r>
        </a:p>
      </dgm:t>
    </dgm:pt>
    <dgm:pt modelId="{2E2D1503-6A56-40EE-B163-5467993467C1}" type="parTrans" cxnId="{486D5B8C-521C-4138-94DA-59B35ADED203}">
      <dgm:prSet/>
      <dgm:spPr/>
      <dgm:t>
        <a:bodyPr/>
        <a:lstStyle/>
        <a:p>
          <a:endParaRPr lang="en-US"/>
        </a:p>
      </dgm:t>
    </dgm:pt>
    <dgm:pt modelId="{824EA3CF-1AD5-4065-8DCE-DB31A8461734}" type="sibTrans" cxnId="{486D5B8C-521C-4138-94DA-59B35ADED203}">
      <dgm:prSet/>
      <dgm:spPr/>
      <dgm:t>
        <a:bodyPr/>
        <a:lstStyle/>
        <a:p>
          <a:endParaRPr lang="en-US"/>
        </a:p>
      </dgm:t>
    </dgm:pt>
    <dgm:pt modelId="{6C0C02B1-929F-4CCE-9A13-CD0731A1AA68}">
      <dgm:prSet/>
      <dgm:spPr>
        <a:effectLst/>
      </dgm:spPr>
      <dgm:t>
        <a:bodyPr/>
        <a:lstStyle/>
        <a:p>
          <a:r>
            <a:rPr lang="en-US" dirty="0"/>
            <a:t>Functional training</a:t>
          </a:r>
        </a:p>
      </dgm:t>
    </dgm:pt>
    <dgm:pt modelId="{D3B6B481-A8DB-481C-A60E-9695E8955097}" type="parTrans" cxnId="{76EA2A59-10B0-40D1-947D-6166E3E93EBB}">
      <dgm:prSet/>
      <dgm:spPr/>
      <dgm:t>
        <a:bodyPr/>
        <a:lstStyle/>
        <a:p>
          <a:endParaRPr lang="en-US"/>
        </a:p>
      </dgm:t>
    </dgm:pt>
    <dgm:pt modelId="{206EA8F3-E776-4886-B015-E8E12FA0C9EB}" type="sibTrans" cxnId="{76EA2A59-10B0-40D1-947D-6166E3E93EBB}">
      <dgm:prSet/>
      <dgm:spPr/>
      <dgm:t>
        <a:bodyPr/>
        <a:lstStyle/>
        <a:p>
          <a:endParaRPr lang="en-US"/>
        </a:p>
      </dgm:t>
    </dgm:pt>
    <dgm:pt modelId="{E51A085B-FD33-4313-AED8-0C2AC02B22E7}">
      <dgm:prSet/>
      <dgm:spPr>
        <a:effectLst/>
      </dgm:spPr>
      <dgm:t>
        <a:bodyPr/>
        <a:lstStyle/>
        <a:p>
          <a:r>
            <a:rPr lang="en-US" dirty="0"/>
            <a:t>Integumentary repair and protection techniques</a:t>
          </a:r>
        </a:p>
      </dgm:t>
    </dgm:pt>
    <dgm:pt modelId="{86F5E17B-D395-470E-ADAC-8A30B563D072}" type="parTrans" cxnId="{C24A00C7-2602-4E51-857C-805FA50156BF}">
      <dgm:prSet/>
      <dgm:spPr/>
      <dgm:t>
        <a:bodyPr/>
        <a:lstStyle/>
        <a:p>
          <a:endParaRPr lang="en-US"/>
        </a:p>
      </dgm:t>
    </dgm:pt>
    <dgm:pt modelId="{3AB3A9D0-EDD0-4080-8946-1F700B2FAA76}" type="sibTrans" cxnId="{C24A00C7-2602-4E51-857C-805FA50156BF}">
      <dgm:prSet/>
      <dgm:spPr/>
      <dgm:t>
        <a:bodyPr/>
        <a:lstStyle/>
        <a:p>
          <a:endParaRPr lang="en-US"/>
        </a:p>
      </dgm:t>
    </dgm:pt>
    <dgm:pt modelId="{731BEE6B-4FCD-4457-9E6D-95BF159FE2DA}">
      <dgm:prSet/>
      <dgm:spPr>
        <a:effectLst/>
      </dgm:spPr>
      <dgm:t>
        <a:bodyPr/>
        <a:lstStyle/>
        <a:p>
          <a:r>
            <a:rPr lang="en-US" dirty="0"/>
            <a:t>Manual therapy</a:t>
          </a:r>
        </a:p>
      </dgm:t>
    </dgm:pt>
    <dgm:pt modelId="{3B913571-689F-4B66-BE9E-4AC3E6C5EBB9}" type="parTrans" cxnId="{0C613E13-74A5-469B-A332-16500C18313B}">
      <dgm:prSet/>
      <dgm:spPr/>
      <dgm:t>
        <a:bodyPr/>
        <a:lstStyle/>
        <a:p>
          <a:endParaRPr lang="en-US"/>
        </a:p>
      </dgm:t>
    </dgm:pt>
    <dgm:pt modelId="{D39D9C2A-043B-48DE-9F8A-444DA4BAC024}" type="sibTrans" cxnId="{0C613E13-74A5-469B-A332-16500C18313B}">
      <dgm:prSet/>
      <dgm:spPr/>
      <dgm:t>
        <a:bodyPr/>
        <a:lstStyle/>
        <a:p>
          <a:endParaRPr lang="en-US"/>
        </a:p>
      </dgm:t>
    </dgm:pt>
    <dgm:pt modelId="{001174AA-9CDB-43A2-8D97-18C5238C51B8}">
      <dgm:prSet/>
      <dgm:spPr>
        <a:effectLst/>
      </dgm:spPr>
      <dgm:t>
        <a:bodyPr/>
        <a:lstStyle/>
        <a:p>
          <a:r>
            <a:rPr lang="en-US" dirty="0"/>
            <a:t>Motor function/movement training</a:t>
          </a:r>
        </a:p>
      </dgm:t>
    </dgm:pt>
    <dgm:pt modelId="{7CD8B461-1286-4FBB-B5EF-7EBE4B3A6AAC}" type="parTrans" cxnId="{8FE5B916-E6C8-4B71-9117-B8C97AC6F593}">
      <dgm:prSet/>
      <dgm:spPr/>
      <dgm:t>
        <a:bodyPr/>
        <a:lstStyle/>
        <a:p>
          <a:endParaRPr lang="en-US"/>
        </a:p>
      </dgm:t>
    </dgm:pt>
    <dgm:pt modelId="{200CFC13-0148-4479-84A6-CA74CB4F4DAF}" type="sibTrans" cxnId="{8FE5B916-E6C8-4B71-9117-B8C97AC6F593}">
      <dgm:prSet/>
      <dgm:spPr/>
      <dgm:t>
        <a:bodyPr/>
        <a:lstStyle/>
        <a:p>
          <a:endParaRPr lang="en-US"/>
        </a:p>
      </dgm:t>
    </dgm:pt>
    <dgm:pt modelId="{663ECFC9-C492-4F1B-BC2A-F7993604A0F8}">
      <dgm:prSet/>
      <dgm:spPr>
        <a:effectLst/>
      </dgm:spPr>
      <dgm:t>
        <a:bodyPr/>
        <a:lstStyle/>
        <a:p>
          <a:r>
            <a:rPr lang="en-US" dirty="0"/>
            <a:t>Respiratory and ventilatory techniques</a:t>
          </a:r>
        </a:p>
      </dgm:t>
    </dgm:pt>
    <dgm:pt modelId="{43DFF9A6-7CA1-482F-B4B3-EE83708B711D}" type="parTrans" cxnId="{9FBD498B-B901-47CA-8F44-0A633F8E595F}">
      <dgm:prSet/>
      <dgm:spPr/>
      <dgm:t>
        <a:bodyPr/>
        <a:lstStyle/>
        <a:p>
          <a:endParaRPr lang="en-US"/>
        </a:p>
      </dgm:t>
    </dgm:pt>
    <dgm:pt modelId="{8C1C1E53-46BD-4FE9-B15C-4FCD2AE9CAFB}" type="sibTrans" cxnId="{9FBD498B-B901-47CA-8F44-0A633F8E595F}">
      <dgm:prSet/>
      <dgm:spPr/>
      <dgm:t>
        <a:bodyPr/>
        <a:lstStyle/>
        <a:p>
          <a:endParaRPr lang="en-US"/>
        </a:p>
      </dgm:t>
    </dgm:pt>
    <dgm:pt modelId="{E0E2C0B9-B31C-46B9-8F83-7E2455618248}">
      <dgm:prSet/>
      <dgm:spPr>
        <a:effectLst/>
      </dgm:spPr>
      <dgm:t>
        <a:bodyPr/>
        <a:lstStyle/>
        <a:p>
          <a:r>
            <a:rPr lang="en-US" dirty="0"/>
            <a:t>Therapeutic exercise </a:t>
          </a:r>
        </a:p>
      </dgm:t>
    </dgm:pt>
    <dgm:pt modelId="{D6D1F130-E789-4949-8AA4-0142317EE6BE}" type="parTrans" cxnId="{78C880DE-53EE-4285-9546-94552C3D55A2}">
      <dgm:prSet/>
      <dgm:spPr/>
      <dgm:t>
        <a:bodyPr/>
        <a:lstStyle/>
        <a:p>
          <a:endParaRPr lang="en-US"/>
        </a:p>
      </dgm:t>
    </dgm:pt>
    <dgm:pt modelId="{05730DEA-25A8-456E-A7EA-55992CB8F9CE}" type="sibTrans" cxnId="{78C880DE-53EE-4285-9546-94552C3D55A2}">
      <dgm:prSet/>
      <dgm:spPr/>
      <dgm:t>
        <a:bodyPr/>
        <a:lstStyle/>
        <a:p>
          <a:endParaRPr lang="en-US"/>
        </a:p>
      </dgm:t>
    </dgm:pt>
    <dgm:pt modelId="{3165BB34-BE1E-4752-98DB-BB7E177C27D7}" type="pres">
      <dgm:prSet presAssocID="{7C3EA8B8-F146-4474-9CD2-257E3CAFACFB}" presName="diagram" presStyleCnt="0">
        <dgm:presLayoutVars>
          <dgm:dir/>
          <dgm:resizeHandles val="exact"/>
        </dgm:presLayoutVars>
      </dgm:prSet>
      <dgm:spPr/>
    </dgm:pt>
    <dgm:pt modelId="{270ADC79-5FF4-47AE-BD2E-DA749CCC1152}" type="pres">
      <dgm:prSet presAssocID="{F2FE30D9-DBEC-4A6D-89DB-F0CFE3C614F7}" presName="node" presStyleLbl="node1" presStyleIdx="0" presStyleCnt="8">
        <dgm:presLayoutVars>
          <dgm:bulletEnabled val="1"/>
        </dgm:presLayoutVars>
      </dgm:prSet>
      <dgm:spPr>
        <a:prstGeom prst="roundRect">
          <a:avLst/>
        </a:prstGeom>
      </dgm:spPr>
    </dgm:pt>
    <dgm:pt modelId="{946616E3-AFAC-415E-A142-804E06C1EEC5}" type="pres">
      <dgm:prSet presAssocID="{D812B3AC-9BB0-4032-8D3C-ECECB2301D41}" presName="sibTrans" presStyleCnt="0"/>
      <dgm:spPr/>
    </dgm:pt>
    <dgm:pt modelId="{211D6748-EE29-4160-8326-3A7C15B2048E}" type="pres">
      <dgm:prSet presAssocID="{0ACA7640-A667-48AF-9F1B-81D9A183F8FD}" presName="node" presStyleLbl="node1" presStyleIdx="1" presStyleCnt="8">
        <dgm:presLayoutVars>
          <dgm:bulletEnabled val="1"/>
        </dgm:presLayoutVars>
      </dgm:prSet>
      <dgm:spPr>
        <a:prstGeom prst="roundRect">
          <a:avLst/>
        </a:prstGeom>
      </dgm:spPr>
    </dgm:pt>
    <dgm:pt modelId="{D13A3AC4-2515-42B3-82CE-335A6D7F38AB}" type="pres">
      <dgm:prSet presAssocID="{824EA3CF-1AD5-4065-8DCE-DB31A8461734}" presName="sibTrans" presStyleCnt="0"/>
      <dgm:spPr/>
    </dgm:pt>
    <dgm:pt modelId="{AB448A8F-8864-4268-BCD9-1A9211EAD70B}" type="pres">
      <dgm:prSet presAssocID="{6C0C02B1-929F-4CCE-9A13-CD0731A1AA68}" presName="node" presStyleLbl="node1" presStyleIdx="2" presStyleCnt="8">
        <dgm:presLayoutVars>
          <dgm:bulletEnabled val="1"/>
        </dgm:presLayoutVars>
      </dgm:prSet>
      <dgm:spPr>
        <a:prstGeom prst="roundRect">
          <a:avLst/>
        </a:prstGeom>
      </dgm:spPr>
    </dgm:pt>
    <dgm:pt modelId="{4BA4F924-B71C-4B89-8B3D-D6C273DBF843}" type="pres">
      <dgm:prSet presAssocID="{206EA8F3-E776-4886-B015-E8E12FA0C9EB}" presName="sibTrans" presStyleCnt="0"/>
      <dgm:spPr/>
    </dgm:pt>
    <dgm:pt modelId="{1E2F666A-756F-42A2-B0E1-952551E9BE1D}" type="pres">
      <dgm:prSet presAssocID="{E51A085B-FD33-4313-AED8-0C2AC02B22E7}" presName="node" presStyleLbl="node1" presStyleIdx="3" presStyleCnt="8">
        <dgm:presLayoutVars>
          <dgm:bulletEnabled val="1"/>
        </dgm:presLayoutVars>
      </dgm:prSet>
      <dgm:spPr>
        <a:prstGeom prst="roundRect">
          <a:avLst/>
        </a:prstGeom>
      </dgm:spPr>
    </dgm:pt>
    <dgm:pt modelId="{7E9FC7B0-E8DA-49DF-B170-D30B2EDA4D01}" type="pres">
      <dgm:prSet presAssocID="{3AB3A9D0-EDD0-4080-8946-1F700B2FAA76}" presName="sibTrans" presStyleCnt="0"/>
      <dgm:spPr/>
    </dgm:pt>
    <dgm:pt modelId="{9E15F1E0-01FD-4A6A-B1AD-230C0B95C816}" type="pres">
      <dgm:prSet presAssocID="{731BEE6B-4FCD-4457-9E6D-95BF159FE2DA}" presName="node" presStyleLbl="node1" presStyleIdx="4" presStyleCnt="8">
        <dgm:presLayoutVars>
          <dgm:bulletEnabled val="1"/>
        </dgm:presLayoutVars>
      </dgm:prSet>
      <dgm:spPr>
        <a:prstGeom prst="roundRect">
          <a:avLst/>
        </a:prstGeom>
      </dgm:spPr>
    </dgm:pt>
    <dgm:pt modelId="{A61BF6AF-2BF2-4088-9F5F-AD7684231224}" type="pres">
      <dgm:prSet presAssocID="{D39D9C2A-043B-48DE-9F8A-444DA4BAC024}" presName="sibTrans" presStyleCnt="0"/>
      <dgm:spPr/>
    </dgm:pt>
    <dgm:pt modelId="{7E924DF0-5BCD-4860-A9C5-0A6C476F00D3}" type="pres">
      <dgm:prSet presAssocID="{001174AA-9CDB-43A2-8D97-18C5238C51B8}" presName="node" presStyleLbl="node1" presStyleIdx="5" presStyleCnt="8">
        <dgm:presLayoutVars>
          <dgm:bulletEnabled val="1"/>
        </dgm:presLayoutVars>
      </dgm:prSet>
      <dgm:spPr>
        <a:prstGeom prst="roundRect">
          <a:avLst/>
        </a:prstGeom>
      </dgm:spPr>
    </dgm:pt>
    <dgm:pt modelId="{3AEF5C9F-0BE4-498E-AB87-A3417CFF48C4}" type="pres">
      <dgm:prSet presAssocID="{200CFC13-0148-4479-84A6-CA74CB4F4DAF}" presName="sibTrans" presStyleCnt="0"/>
      <dgm:spPr/>
    </dgm:pt>
    <dgm:pt modelId="{0467FB3D-320C-4F0C-9524-7DE16C6E2EA5}" type="pres">
      <dgm:prSet presAssocID="{663ECFC9-C492-4F1B-BC2A-F7993604A0F8}" presName="node" presStyleLbl="node1" presStyleIdx="6" presStyleCnt="8">
        <dgm:presLayoutVars>
          <dgm:bulletEnabled val="1"/>
        </dgm:presLayoutVars>
      </dgm:prSet>
      <dgm:spPr>
        <a:prstGeom prst="roundRect">
          <a:avLst/>
        </a:prstGeom>
      </dgm:spPr>
    </dgm:pt>
    <dgm:pt modelId="{D70C6512-0DF2-4894-A861-15B88998BDA0}" type="pres">
      <dgm:prSet presAssocID="{8C1C1E53-46BD-4FE9-B15C-4FCD2AE9CAFB}" presName="sibTrans" presStyleCnt="0"/>
      <dgm:spPr/>
    </dgm:pt>
    <dgm:pt modelId="{645A4764-F0A5-4AB6-BF97-E5CDE2F4DB91}" type="pres">
      <dgm:prSet presAssocID="{E0E2C0B9-B31C-46B9-8F83-7E2455618248}" presName="node" presStyleLbl="node1" presStyleIdx="7" presStyleCnt="8">
        <dgm:presLayoutVars>
          <dgm:bulletEnabled val="1"/>
        </dgm:presLayoutVars>
      </dgm:prSet>
      <dgm:spPr>
        <a:prstGeom prst="roundRect">
          <a:avLst/>
        </a:prstGeom>
      </dgm:spPr>
    </dgm:pt>
  </dgm:ptLst>
  <dgm:cxnLst>
    <dgm:cxn modelId="{28FC690C-2642-4B1B-A984-01C2402F57E0}" type="presOf" srcId="{731BEE6B-4FCD-4457-9E6D-95BF159FE2DA}" destId="{9E15F1E0-01FD-4A6A-B1AD-230C0B95C816}" srcOrd="0" destOrd="0" presId="urn:microsoft.com/office/officeart/2005/8/layout/default"/>
    <dgm:cxn modelId="{0C613E13-74A5-469B-A332-16500C18313B}" srcId="{7C3EA8B8-F146-4474-9CD2-257E3CAFACFB}" destId="{731BEE6B-4FCD-4457-9E6D-95BF159FE2DA}" srcOrd="4" destOrd="0" parTransId="{3B913571-689F-4B66-BE9E-4AC3E6C5EBB9}" sibTransId="{D39D9C2A-043B-48DE-9F8A-444DA4BAC024}"/>
    <dgm:cxn modelId="{8FE5B916-E6C8-4B71-9117-B8C97AC6F593}" srcId="{7C3EA8B8-F146-4474-9CD2-257E3CAFACFB}" destId="{001174AA-9CDB-43A2-8D97-18C5238C51B8}" srcOrd="5" destOrd="0" parTransId="{7CD8B461-1286-4FBB-B5EF-7EBE4B3A6AAC}" sibTransId="{200CFC13-0148-4479-84A6-CA74CB4F4DAF}"/>
    <dgm:cxn modelId="{3F204242-C1C7-49CB-81E5-DE2C26E86BCE}" type="presOf" srcId="{6C0C02B1-929F-4CCE-9A13-CD0731A1AA68}" destId="{AB448A8F-8864-4268-BCD9-1A9211EAD70B}" srcOrd="0" destOrd="0" presId="urn:microsoft.com/office/officeart/2005/8/layout/default"/>
    <dgm:cxn modelId="{93AC6262-C9E1-4B4B-ACA5-E1AE182CEF3F}" type="presOf" srcId="{663ECFC9-C492-4F1B-BC2A-F7993604A0F8}" destId="{0467FB3D-320C-4F0C-9524-7DE16C6E2EA5}" srcOrd="0" destOrd="0" presId="urn:microsoft.com/office/officeart/2005/8/layout/default"/>
    <dgm:cxn modelId="{4FC8426E-2D46-46DF-BA61-1DA031E7A3B6}" type="presOf" srcId="{F2FE30D9-DBEC-4A6D-89DB-F0CFE3C614F7}" destId="{270ADC79-5FF4-47AE-BD2E-DA749CCC1152}" srcOrd="0" destOrd="0" presId="urn:microsoft.com/office/officeart/2005/8/layout/default"/>
    <dgm:cxn modelId="{45A2D24F-EA28-404A-8A59-1A46083C57CE}" srcId="{7C3EA8B8-F146-4474-9CD2-257E3CAFACFB}" destId="{F2FE30D9-DBEC-4A6D-89DB-F0CFE3C614F7}" srcOrd="0" destOrd="0" parTransId="{53F2FCC2-8BA6-4409-A129-27756AB61FBC}" sibTransId="{D812B3AC-9BB0-4032-8D3C-ECECB2301D41}"/>
    <dgm:cxn modelId="{1AC92353-53A0-41D6-9CBC-6183A43E7851}" type="presOf" srcId="{0ACA7640-A667-48AF-9F1B-81D9A183F8FD}" destId="{211D6748-EE29-4160-8326-3A7C15B2048E}" srcOrd="0" destOrd="0" presId="urn:microsoft.com/office/officeart/2005/8/layout/default"/>
    <dgm:cxn modelId="{76EA2A59-10B0-40D1-947D-6166E3E93EBB}" srcId="{7C3EA8B8-F146-4474-9CD2-257E3CAFACFB}" destId="{6C0C02B1-929F-4CCE-9A13-CD0731A1AA68}" srcOrd="2" destOrd="0" parTransId="{D3B6B481-A8DB-481C-A60E-9695E8955097}" sibTransId="{206EA8F3-E776-4886-B015-E8E12FA0C9EB}"/>
    <dgm:cxn modelId="{9FBD498B-B901-47CA-8F44-0A633F8E595F}" srcId="{7C3EA8B8-F146-4474-9CD2-257E3CAFACFB}" destId="{663ECFC9-C492-4F1B-BC2A-F7993604A0F8}" srcOrd="6" destOrd="0" parTransId="{43DFF9A6-7CA1-482F-B4B3-EE83708B711D}" sibTransId="{8C1C1E53-46BD-4FE9-B15C-4FCD2AE9CAFB}"/>
    <dgm:cxn modelId="{486D5B8C-521C-4138-94DA-59B35ADED203}" srcId="{7C3EA8B8-F146-4474-9CD2-257E3CAFACFB}" destId="{0ACA7640-A667-48AF-9F1B-81D9A183F8FD}" srcOrd="1" destOrd="0" parTransId="{2E2D1503-6A56-40EE-B163-5467993467C1}" sibTransId="{824EA3CF-1AD5-4065-8DCE-DB31A8461734}"/>
    <dgm:cxn modelId="{0A332B9C-50B2-4A57-AFDD-B4E2C0D13867}" type="presOf" srcId="{001174AA-9CDB-43A2-8D97-18C5238C51B8}" destId="{7E924DF0-5BCD-4860-A9C5-0A6C476F00D3}" srcOrd="0" destOrd="0" presId="urn:microsoft.com/office/officeart/2005/8/layout/default"/>
    <dgm:cxn modelId="{61EF5BAF-07E7-4461-9808-4A6BEA6BA946}" type="presOf" srcId="{E0E2C0B9-B31C-46B9-8F83-7E2455618248}" destId="{645A4764-F0A5-4AB6-BF97-E5CDE2F4DB91}" srcOrd="0" destOrd="0" presId="urn:microsoft.com/office/officeart/2005/8/layout/default"/>
    <dgm:cxn modelId="{C24A00C7-2602-4E51-857C-805FA50156BF}" srcId="{7C3EA8B8-F146-4474-9CD2-257E3CAFACFB}" destId="{E51A085B-FD33-4313-AED8-0C2AC02B22E7}" srcOrd="3" destOrd="0" parTransId="{86F5E17B-D395-470E-ADAC-8A30B563D072}" sibTransId="{3AB3A9D0-EDD0-4080-8946-1F700B2FAA76}"/>
    <dgm:cxn modelId="{78C880DE-53EE-4285-9546-94552C3D55A2}" srcId="{7C3EA8B8-F146-4474-9CD2-257E3CAFACFB}" destId="{E0E2C0B9-B31C-46B9-8F83-7E2455618248}" srcOrd="7" destOrd="0" parTransId="{D6D1F130-E789-4949-8AA4-0142317EE6BE}" sibTransId="{05730DEA-25A8-456E-A7EA-55992CB8F9CE}"/>
    <dgm:cxn modelId="{041660F2-0C40-4F69-87DB-8F5F8878FA82}" type="presOf" srcId="{7C3EA8B8-F146-4474-9CD2-257E3CAFACFB}" destId="{3165BB34-BE1E-4752-98DB-BB7E177C27D7}" srcOrd="0" destOrd="0" presId="urn:microsoft.com/office/officeart/2005/8/layout/default"/>
    <dgm:cxn modelId="{67B4B9F7-8844-42F4-9B01-E9E909BC1B8D}" type="presOf" srcId="{E51A085B-FD33-4313-AED8-0C2AC02B22E7}" destId="{1E2F666A-756F-42A2-B0E1-952551E9BE1D}" srcOrd="0" destOrd="0" presId="urn:microsoft.com/office/officeart/2005/8/layout/default"/>
    <dgm:cxn modelId="{254164FE-3A2F-407B-B858-145D55F39D25}" type="presParOf" srcId="{3165BB34-BE1E-4752-98DB-BB7E177C27D7}" destId="{270ADC79-5FF4-47AE-BD2E-DA749CCC1152}" srcOrd="0" destOrd="0" presId="urn:microsoft.com/office/officeart/2005/8/layout/default"/>
    <dgm:cxn modelId="{53448462-10A3-4CC2-80B1-50BAA946B151}" type="presParOf" srcId="{3165BB34-BE1E-4752-98DB-BB7E177C27D7}" destId="{946616E3-AFAC-415E-A142-804E06C1EEC5}" srcOrd="1" destOrd="0" presId="urn:microsoft.com/office/officeart/2005/8/layout/default"/>
    <dgm:cxn modelId="{503912B3-593E-44C8-94EC-355CF0EFF2D3}" type="presParOf" srcId="{3165BB34-BE1E-4752-98DB-BB7E177C27D7}" destId="{211D6748-EE29-4160-8326-3A7C15B2048E}" srcOrd="2" destOrd="0" presId="urn:microsoft.com/office/officeart/2005/8/layout/default"/>
    <dgm:cxn modelId="{2F747FA1-1731-44E0-99F4-63EFF390C95F}" type="presParOf" srcId="{3165BB34-BE1E-4752-98DB-BB7E177C27D7}" destId="{D13A3AC4-2515-42B3-82CE-335A6D7F38AB}" srcOrd="3" destOrd="0" presId="urn:microsoft.com/office/officeart/2005/8/layout/default"/>
    <dgm:cxn modelId="{2F650206-FD81-4461-9BD8-E06A7FCB2D13}" type="presParOf" srcId="{3165BB34-BE1E-4752-98DB-BB7E177C27D7}" destId="{AB448A8F-8864-4268-BCD9-1A9211EAD70B}" srcOrd="4" destOrd="0" presId="urn:microsoft.com/office/officeart/2005/8/layout/default"/>
    <dgm:cxn modelId="{92098722-AE5E-496A-AFB8-9CD480B48027}" type="presParOf" srcId="{3165BB34-BE1E-4752-98DB-BB7E177C27D7}" destId="{4BA4F924-B71C-4B89-8B3D-D6C273DBF843}" srcOrd="5" destOrd="0" presId="urn:microsoft.com/office/officeart/2005/8/layout/default"/>
    <dgm:cxn modelId="{B786A695-4467-4BCE-8B52-80BE029ABAED}" type="presParOf" srcId="{3165BB34-BE1E-4752-98DB-BB7E177C27D7}" destId="{1E2F666A-756F-42A2-B0E1-952551E9BE1D}" srcOrd="6" destOrd="0" presId="urn:microsoft.com/office/officeart/2005/8/layout/default"/>
    <dgm:cxn modelId="{9DF1C132-FAA9-4B84-B089-8140225F92A2}" type="presParOf" srcId="{3165BB34-BE1E-4752-98DB-BB7E177C27D7}" destId="{7E9FC7B0-E8DA-49DF-B170-D30B2EDA4D01}" srcOrd="7" destOrd="0" presId="urn:microsoft.com/office/officeart/2005/8/layout/default"/>
    <dgm:cxn modelId="{8C073811-66B2-4F74-84C0-F17FD03D9447}" type="presParOf" srcId="{3165BB34-BE1E-4752-98DB-BB7E177C27D7}" destId="{9E15F1E0-01FD-4A6A-B1AD-230C0B95C816}" srcOrd="8" destOrd="0" presId="urn:microsoft.com/office/officeart/2005/8/layout/default"/>
    <dgm:cxn modelId="{68C5A269-5D2A-4A04-8086-877FB0140F9B}" type="presParOf" srcId="{3165BB34-BE1E-4752-98DB-BB7E177C27D7}" destId="{A61BF6AF-2BF2-4088-9F5F-AD7684231224}" srcOrd="9" destOrd="0" presId="urn:microsoft.com/office/officeart/2005/8/layout/default"/>
    <dgm:cxn modelId="{48D80C71-B98A-4F89-9DB7-F2923CA6B797}" type="presParOf" srcId="{3165BB34-BE1E-4752-98DB-BB7E177C27D7}" destId="{7E924DF0-5BCD-4860-A9C5-0A6C476F00D3}" srcOrd="10" destOrd="0" presId="urn:microsoft.com/office/officeart/2005/8/layout/default"/>
    <dgm:cxn modelId="{A30F442F-502F-4094-AE3B-B7466C459329}" type="presParOf" srcId="{3165BB34-BE1E-4752-98DB-BB7E177C27D7}" destId="{3AEF5C9F-0BE4-498E-AB87-A3417CFF48C4}" srcOrd="11" destOrd="0" presId="urn:microsoft.com/office/officeart/2005/8/layout/default"/>
    <dgm:cxn modelId="{FDC7D8AF-6E91-441C-A25A-0448C824AA22}" type="presParOf" srcId="{3165BB34-BE1E-4752-98DB-BB7E177C27D7}" destId="{0467FB3D-320C-4F0C-9524-7DE16C6E2EA5}" srcOrd="12" destOrd="0" presId="urn:microsoft.com/office/officeart/2005/8/layout/default"/>
    <dgm:cxn modelId="{485DD369-2031-44E5-ADFD-2A69F790EEE2}" type="presParOf" srcId="{3165BB34-BE1E-4752-98DB-BB7E177C27D7}" destId="{D70C6512-0DF2-4894-A861-15B88998BDA0}" srcOrd="13" destOrd="0" presId="urn:microsoft.com/office/officeart/2005/8/layout/default"/>
    <dgm:cxn modelId="{3A07785C-D955-4F0F-BA3A-42ECF79D0243}" type="presParOf" srcId="{3165BB34-BE1E-4752-98DB-BB7E177C27D7}" destId="{645A4764-F0A5-4AB6-BF97-E5CDE2F4DB9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51882-7019-43B5-A7D3-032B19618E0F}">
      <dsp:nvSpPr>
        <dsp:cNvPr id="0" name=""/>
        <dsp:cNvSpPr/>
      </dsp:nvSpPr>
      <dsp:spPr>
        <a:xfrm>
          <a:off x="0" y="124559"/>
          <a:ext cx="4846320" cy="2134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Physical therapists are health professionals who diagnose and manage movement dysfunction as it relates to the restoration, maintenance, and promotion of optimal physical function and the health and well-being of individuals, families, and communities. </a:t>
          </a:r>
        </a:p>
      </dsp:txBody>
      <dsp:txXfrm>
        <a:off x="104177" y="228736"/>
        <a:ext cx="4637966" cy="1925726"/>
      </dsp:txXfrm>
    </dsp:sp>
    <dsp:sp modelId="{2641D85F-47F2-438F-9604-12FA8695BAFB}">
      <dsp:nvSpPr>
        <dsp:cNvPr id="0" name=""/>
        <dsp:cNvSpPr/>
      </dsp:nvSpPr>
      <dsp:spPr>
        <a:xfrm>
          <a:off x="0" y="2313359"/>
          <a:ext cx="4846320" cy="2134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Physical therapists possess a distinct body of knowledge that provides a unique perspective on purposeful, precise, and efficient movement across the life span.</a:t>
          </a:r>
        </a:p>
      </dsp:txBody>
      <dsp:txXfrm>
        <a:off x="104177" y="2417536"/>
        <a:ext cx="4637966" cy="1925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49E6C-FB55-4180-A728-C2FFCE7DF67A}">
      <dsp:nvSpPr>
        <dsp:cNvPr id="0" name=""/>
        <dsp:cNvSpPr/>
      </dsp:nvSpPr>
      <dsp:spPr>
        <a:xfrm>
          <a:off x="0" y="10799"/>
          <a:ext cx="4846320" cy="2246400"/>
        </a:xfrm>
        <a:prstGeom prst="roundRect">
          <a:avLst/>
        </a:prstGeom>
        <a:solidFill>
          <a:schemeClr val="accent2">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Based on the person’s diagnosis, prognosis, and goals, physical therapists design and implement a customized and integrated plan of care in collaboration with the individual to achieve the individual’s goal-directed outcomes. </a:t>
          </a:r>
        </a:p>
      </dsp:txBody>
      <dsp:txXfrm>
        <a:off x="109660" y="120459"/>
        <a:ext cx="4627000" cy="2027080"/>
      </dsp:txXfrm>
    </dsp:sp>
    <dsp:sp modelId="{5DB4C5EA-E1DA-45D5-89B5-A25D3764B459}">
      <dsp:nvSpPr>
        <dsp:cNvPr id="0" name=""/>
        <dsp:cNvSpPr/>
      </dsp:nvSpPr>
      <dsp:spPr>
        <a:xfrm>
          <a:off x="0" y="2314800"/>
          <a:ext cx="4846320" cy="2246400"/>
        </a:xfrm>
        <a:prstGeom prst="roundRect">
          <a:avLst/>
        </a:prstGeom>
        <a:solidFill>
          <a:schemeClr val="accent2">
            <a:hueOff val="0"/>
            <a:satOff val="0"/>
            <a:lumOff val="0"/>
            <a:satMod val="103000"/>
            <a:lumMod val="102000"/>
            <a:tint val="9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Physical therapists work towards maximizing an individual’s ability to engage with and respond to </a:t>
          </a:r>
          <a:r>
            <a:rPr lang="en-US" sz="2000" kern="1200"/>
            <a:t>their environment, </a:t>
          </a:r>
          <a:r>
            <a:rPr lang="en-US" sz="2000" kern="1200" dirty="0"/>
            <a:t>emphasizing movement-related interventions to optimize functional capabilities and performance.</a:t>
          </a:r>
        </a:p>
      </dsp:txBody>
      <dsp:txXfrm>
        <a:off x="109660" y="2424460"/>
        <a:ext cx="4627000" cy="2027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61DE3-9537-44A3-B4D0-0D98DB3AE2E3}">
      <dsp:nvSpPr>
        <dsp:cNvPr id="0" name=""/>
        <dsp:cNvSpPr/>
      </dsp:nvSpPr>
      <dsp:spPr>
        <a:xfrm>
          <a:off x="0" y="2232"/>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F145C47-44D7-456A-834F-BE3978ABC251}">
      <dsp:nvSpPr>
        <dsp:cNvPr id="0" name=""/>
        <dsp:cNvSpPr/>
      </dsp:nvSpPr>
      <dsp:spPr>
        <a:xfrm>
          <a:off x="0" y="2232"/>
          <a:ext cx="10058399"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SDOH are the measure of all the exposures of an individual in a lifetime and how those exposures relate to health.</a:t>
          </a:r>
        </a:p>
      </dsp:txBody>
      <dsp:txXfrm>
        <a:off x="0" y="2232"/>
        <a:ext cx="10058399" cy="1522511"/>
      </dsp:txXfrm>
    </dsp:sp>
    <dsp:sp modelId="{FD3EF2EB-BC7E-4582-837A-E49CBFBB32BE}">
      <dsp:nvSpPr>
        <dsp:cNvPr id="0" name=""/>
        <dsp:cNvSpPr/>
      </dsp:nvSpPr>
      <dsp:spPr>
        <a:xfrm>
          <a:off x="0" y="1524744"/>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2868049-C8F0-4EAB-B9E2-25D5E21A1189}">
      <dsp:nvSpPr>
        <dsp:cNvPr id="0" name=""/>
        <dsp:cNvSpPr/>
      </dsp:nvSpPr>
      <dsp:spPr>
        <a:xfrm>
          <a:off x="0" y="1524744"/>
          <a:ext cx="10058399"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SDOH influence the environmental context of movement and health. </a:t>
          </a:r>
        </a:p>
      </dsp:txBody>
      <dsp:txXfrm>
        <a:off x="0" y="1524744"/>
        <a:ext cx="10058399" cy="1522511"/>
      </dsp:txXfrm>
    </dsp:sp>
    <dsp:sp modelId="{33E10071-DF9D-49FD-8E5F-396B8A88B48F}">
      <dsp:nvSpPr>
        <dsp:cNvPr id="0" name=""/>
        <dsp:cNvSpPr/>
      </dsp:nvSpPr>
      <dsp:spPr>
        <a:xfrm>
          <a:off x="0" y="3047255"/>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540910-202A-407D-AD64-40AF3CAE5EE8}">
      <dsp:nvSpPr>
        <dsp:cNvPr id="0" name=""/>
        <dsp:cNvSpPr/>
      </dsp:nvSpPr>
      <dsp:spPr>
        <a:xfrm>
          <a:off x="0" y="3047255"/>
          <a:ext cx="10058399"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Social risk factors are the adverse social conditions that may lead to poor health. </a:t>
          </a:r>
        </a:p>
      </dsp:txBody>
      <dsp:txXfrm>
        <a:off x="0" y="3047255"/>
        <a:ext cx="10058399" cy="1522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F2789-8146-44DA-9866-ADDE126862CE}">
      <dsp:nvSpPr>
        <dsp:cNvPr id="0" name=""/>
        <dsp:cNvSpPr/>
      </dsp:nvSpPr>
      <dsp:spPr>
        <a:xfrm>
          <a:off x="0" y="29491"/>
          <a:ext cx="10058399" cy="829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Co-manage: </a:t>
          </a:r>
          <a:r>
            <a:rPr lang="en-US" sz="2000" b="0" kern="1200" dirty="0"/>
            <a:t>Collaborate</a:t>
          </a:r>
          <a:r>
            <a:rPr lang="en-US" sz="2000" kern="1200" dirty="0"/>
            <a:t> with other professionals to direct or coordinate an individual’s management.</a:t>
          </a:r>
        </a:p>
      </dsp:txBody>
      <dsp:txXfrm>
        <a:off x="40503" y="69994"/>
        <a:ext cx="9977393" cy="748697"/>
      </dsp:txXfrm>
    </dsp:sp>
    <dsp:sp modelId="{279E1EA7-22E9-4748-99B4-948684E62F64}">
      <dsp:nvSpPr>
        <dsp:cNvPr id="0" name=""/>
        <dsp:cNvSpPr/>
      </dsp:nvSpPr>
      <dsp:spPr>
        <a:xfrm>
          <a:off x="0" y="1152959"/>
          <a:ext cx="10058399" cy="1012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Consult:</a:t>
          </a:r>
          <a:r>
            <a:rPr lang="en-US" sz="2000" kern="1200" dirty="0"/>
            <a:t> Render or receive professional expert opinion or advice concerning specialized knowledge and skills to </a:t>
          </a:r>
          <a:r>
            <a:rPr lang="en-US" sz="2000" kern="1200"/>
            <a:t>identify problems, recommend solutions, </a:t>
          </a:r>
          <a:r>
            <a:rPr lang="en-US" sz="2000" kern="1200" dirty="0"/>
            <a:t>or produce a specified outcome or product on behalf of an individual.</a:t>
          </a:r>
        </a:p>
      </dsp:txBody>
      <dsp:txXfrm>
        <a:off x="49445" y="1202404"/>
        <a:ext cx="9959509" cy="913998"/>
      </dsp:txXfrm>
    </dsp:sp>
    <dsp:sp modelId="{32E3395B-1D21-4C2C-A35F-6E6F548704D4}">
      <dsp:nvSpPr>
        <dsp:cNvPr id="0" name=""/>
        <dsp:cNvSpPr/>
      </dsp:nvSpPr>
      <dsp:spPr>
        <a:xfrm>
          <a:off x="0" y="2518411"/>
          <a:ext cx="10058399" cy="7974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Manage:</a:t>
          </a:r>
          <a:r>
            <a:rPr lang="en-US" sz="2000" kern="1200" dirty="0"/>
            <a:t> Manage and remain accountable for the services provided when the physical therapist's management plan involves the use of other recognized assistive personnel.</a:t>
          </a:r>
        </a:p>
      </dsp:txBody>
      <dsp:txXfrm>
        <a:off x="38928" y="2557339"/>
        <a:ext cx="9980543" cy="719593"/>
      </dsp:txXfrm>
    </dsp:sp>
    <dsp:sp modelId="{D5DE485E-0D85-4252-AF2F-28B5EE231787}">
      <dsp:nvSpPr>
        <dsp:cNvPr id="0" name=""/>
        <dsp:cNvSpPr/>
      </dsp:nvSpPr>
      <dsp:spPr>
        <a:xfrm>
          <a:off x="0" y="3618341"/>
          <a:ext cx="10058399" cy="134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Refer:</a:t>
          </a:r>
          <a:r>
            <a:rPr lang="en-US" sz="2000" kern="1200" dirty="0"/>
            <a:t> Refer an individual to another provider when the individual requires services that are outside of the </a:t>
          </a:r>
          <a:r>
            <a:rPr lang="en-US" sz="2000" kern="1200"/>
            <a:t>PT’s personal, jurisdictional, </a:t>
          </a:r>
          <a:r>
            <a:rPr lang="en-US" sz="2000" kern="1200" dirty="0"/>
            <a:t>or professional scope of practice</a:t>
          </a:r>
          <a:r>
            <a:rPr lang="en-US" sz="2000" kern="1200"/>
            <a:t>. Similarly, </a:t>
          </a:r>
          <a:r>
            <a:rPr lang="en-US" sz="2000" kern="1200" dirty="0"/>
            <a:t>the PT may choose to refer an individual for specific testing that the therapist deems necessary for the development of a working diagnosis or management plan.</a:t>
          </a:r>
        </a:p>
      </dsp:txBody>
      <dsp:txXfrm>
        <a:off x="65796" y="3684137"/>
        <a:ext cx="9926807" cy="1216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A098-6BDD-4EEB-B2EA-1C80491B56C7}">
      <dsp:nvSpPr>
        <dsp:cNvPr id="0" name=""/>
        <dsp:cNvSpPr/>
      </dsp:nvSpPr>
      <dsp:spPr>
        <a:xfrm>
          <a:off x="-10650" y="4216"/>
          <a:ext cx="7244462" cy="559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Examination</a:t>
          </a:r>
        </a:p>
      </dsp:txBody>
      <dsp:txXfrm>
        <a:off x="16677" y="31543"/>
        <a:ext cx="7189808" cy="505145"/>
      </dsp:txXfrm>
    </dsp:sp>
    <dsp:sp modelId="{D3BF0B07-D014-439B-8DC6-27E0EAE612DF}">
      <dsp:nvSpPr>
        <dsp:cNvPr id="0" name=""/>
        <dsp:cNvSpPr/>
      </dsp:nvSpPr>
      <dsp:spPr>
        <a:xfrm>
          <a:off x="3506618" y="578011"/>
          <a:ext cx="209924" cy="25190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3504519" y="630492"/>
        <a:ext cx="151145" cy="146947"/>
      </dsp:txXfrm>
    </dsp:sp>
    <dsp:sp modelId="{91F6CC44-7645-4DE3-94EA-968D1384FC21}">
      <dsp:nvSpPr>
        <dsp:cNvPr id="0" name=""/>
        <dsp:cNvSpPr/>
      </dsp:nvSpPr>
      <dsp:spPr>
        <a:xfrm>
          <a:off x="0" y="843916"/>
          <a:ext cx="7223162" cy="559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Evaluation</a:t>
          </a:r>
        </a:p>
      </dsp:txBody>
      <dsp:txXfrm>
        <a:off x="27327" y="871243"/>
        <a:ext cx="7168508" cy="505145"/>
      </dsp:txXfrm>
    </dsp:sp>
    <dsp:sp modelId="{5F5E693D-7E64-4715-B01A-A082CBAEE530}">
      <dsp:nvSpPr>
        <dsp:cNvPr id="0" name=""/>
        <dsp:cNvSpPr/>
      </dsp:nvSpPr>
      <dsp:spPr>
        <a:xfrm>
          <a:off x="3506618" y="1417711"/>
          <a:ext cx="209924" cy="25190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3504519" y="1470192"/>
        <a:ext cx="151145" cy="146947"/>
      </dsp:txXfrm>
    </dsp:sp>
    <dsp:sp modelId="{B65B5246-B5F7-4E8D-8741-8EABAEF6FBEE}">
      <dsp:nvSpPr>
        <dsp:cNvPr id="0" name=""/>
        <dsp:cNvSpPr/>
      </dsp:nvSpPr>
      <dsp:spPr>
        <a:xfrm>
          <a:off x="-28916" y="1683616"/>
          <a:ext cx="7280995" cy="559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Diagnosis</a:t>
          </a:r>
        </a:p>
      </dsp:txBody>
      <dsp:txXfrm>
        <a:off x="-1589" y="1710943"/>
        <a:ext cx="7226341" cy="505145"/>
      </dsp:txXfrm>
    </dsp:sp>
    <dsp:sp modelId="{4DE5BF2B-6E37-4D76-81AC-2441916873E0}">
      <dsp:nvSpPr>
        <dsp:cNvPr id="0" name=""/>
        <dsp:cNvSpPr/>
      </dsp:nvSpPr>
      <dsp:spPr>
        <a:xfrm rot="21449804">
          <a:off x="3506618" y="2257411"/>
          <a:ext cx="209924" cy="25190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3504549" y="2311267"/>
        <a:ext cx="151145" cy="146947"/>
      </dsp:txXfrm>
    </dsp:sp>
    <dsp:sp modelId="{DFD4865D-8681-400E-BB49-F289EA8BCF9F}">
      <dsp:nvSpPr>
        <dsp:cNvPr id="0" name=""/>
        <dsp:cNvSpPr/>
      </dsp:nvSpPr>
      <dsp:spPr>
        <a:xfrm>
          <a:off x="-19280" y="2523316"/>
          <a:ext cx="7261722" cy="559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Prognosis</a:t>
          </a:r>
        </a:p>
      </dsp:txBody>
      <dsp:txXfrm>
        <a:off x="8047" y="2550643"/>
        <a:ext cx="7207068" cy="505145"/>
      </dsp:txXfrm>
    </dsp:sp>
    <dsp:sp modelId="{76615722-4046-4FA4-BAFE-8F999E8F5608}">
      <dsp:nvSpPr>
        <dsp:cNvPr id="0" name=""/>
        <dsp:cNvSpPr/>
      </dsp:nvSpPr>
      <dsp:spPr>
        <a:xfrm>
          <a:off x="3506618" y="3097111"/>
          <a:ext cx="209924" cy="25190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3504519" y="3149592"/>
        <a:ext cx="151145" cy="146947"/>
      </dsp:txXfrm>
    </dsp:sp>
    <dsp:sp modelId="{AB754C45-0399-406C-9302-19610554D35E}">
      <dsp:nvSpPr>
        <dsp:cNvPr id="0" name=""/>
        <dsp:cNvSpPr/>
      </dsp:nvSpPr>
      <dsp:spPr>
        <a:xfrm>
          <a:off x="-29988" y="3363016"/>
          <a:ext cx="7283138" cy="559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Intervention</a:t>
          </a:r>
        </a:p>
      </dsp:txBody>
      <dsp:txXfrm>
        <a:off x="-2661" y="3390343"/>
        <a:ext cx="7228484" cy="505145"/>
      </dsp:txXfrm>
    </dsp:sp>
    <dsp:sp modelId="{F3D59CF8-9C58-41F6-BCA6-5C0B44B9E159}">
      <dsp:nvSpPr>
        <dsp:cNvPr id="0" name=""/>
        <dsp:cNvSpPr/>
      </dsp:nvSpPr>
      <dsp:spPr>
        <a:xfrm>
          <a:off x="3506618" y="3936811"/>
          <a:ext cx="209924" cy="25190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3504519" y="3989292"/>
        <a:ext cx="151145" cy="146947"/>
      </dsp:txXfrm>
    </dsp:sp>
    <dsp:sp modelId="{289E3B48-1A62-4267-9AC0-3985849D471E}">
      <dsp:nvSpPr>
        <dsp:cNvPr id="0" name=""/>
        <dsp:cNvSpPr/>
      </dsp:nvSpPr>
      <dsp:spPr>
        <a:xfrm>
          <a:off x="-29988" y="4202716"/>
          <a:ext cx="7283138" cy="559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Outcomes</a:t>
          </a:r>
        </a:p>
      </dsp:txBody>
      <dsp:txXfrm>
        <a:off x="-2661" y="4230043"/>
        <a:ext cx="7228484" cy="505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ADC79-5FF4-47AE-BD2E-DA749CCC1152}">
      <dsp:nvSpPr>
        <dsp:cNvPr id="0" name=""/>
        <dsp:cNvSpPr/>
      </dsp:nvSpPr>
      <dsp:spPr>
        <a:xfrm>
          <a:off x="2946" y="766435"/>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effectLst/>
            </a:rPr>
            <a:t>Adaptive and assistive technology</a:t>
          </a:r>
        </a:p>
      </dsp:txBody>
      <dsp:txXfrm>
        <a:off x="71419" y="834908"/>
        <a:ext cx="2200846" cy="1265729"/>
      </dsp:txXfrm>
    </dsp:sp>
    <dsp:sp modelId="{211D6748-EE29-4160-8326-3A7C15B2048E}">
      <dsp:nvSpPr>
        <dsp:cNvPr id="0" name=""/>
        <dsp:cNvSpPr/>
      </dsp:nvSpPr>
      <dsp:spPr>
        <a:xfrm>
          <a:off x="2574518" y="766435"/>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Biophysical agents</a:t>
          </a:r>
        </a:p>
      </dsp:txBody>
      <dsp:txXfrm>
        <a:off x="2642991" y="834908"/>
        <a:ext cx="2200846" cy="1265729"/>
      </dsp:txXfrm>
    </dsp:sp>
    <dsp:sp modelId="{AB448A8F-8864-4268-BCD9-1A9211EAD70B}">
      <dsp:nvSpPr>
        <dsp:cNvPr id="0" name=""/>
        <dsp:cNvSpPr/>
      </dsp:nvSpPr>
      <dsp:spPr>
        <a:xfrm>
          <a:off x="5146089" y="766435"/>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Functional training</a:t>
          </a:r>
        </a:p>
      </dsp:txBody>
      <dsp:txXfrm>
        <a:off x="5214562" y="834908"/>
        <a:ext cx="2200846" cy="1265729"/>
      </dsp:txXfrm>
    </dsp:sp>
    <dsp:sp modelId="{1E2F666A-756F-42A2-B0E1-952551E9BE1D}">
      <dsp:nvSpPr>
        <dsp:cNvPr id="0" name=""/>
        <dsp:cNvSpPr/>
      </dsp:nvSpPr>
      <dsp:spPr>
        <a:xfrm>
          <a:off x="7717661" y="766435"/>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Integumentary repair and protection techniques</a:t>
          </a:r>
        </a:p>
      </dsp:txBody>
      <dsp:txXfrm>
        <a:off x="7786134" y="834908"/>
        <a:ext cx="2200846" cy="1265729"/>
      </dsp:txXfrm>
    </dsp:sp>
    <dsp:sp modelId="{9E15F1E0-01FD-4A6A-B1AD-230C0B95C816}">
      <dsp:nvSpPr>
        <dsp:cNvPr id="0" name=""/>
        <dsp:cNvSpPr/>
      </dsp:nvSpPr>
      <dsp:spPr>
        <a:xfrm>
          <a:off x="2946" y="2402889"/>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Manual therapy</a:t>
          </a:r>
        </a:p>
      </dsp:txBody>
      <dsp:txXfrm>
        <a:off x="71419" y="2471362"/>
        <a:ext cx="2200846" cy="1265729"/>
      </dsp:txXfrm>
    </dsp:sp>
    <dsp:sp modelId="{7E924DF0-5BCD-4860-A9C5-0A6C476F00D3}">
      <dsp:nvSpPr>
        <dsp:cNvPr id="0" name=""/>
        <dsp:cNvSpPr/>
      </dsp:nvSpPr>
      <dsp:spPr>
        <a:xfrm>
          <a:off x="2574518" y="2402889"/>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Motor function/movement training</a:t>
          </a:r>
        </a:p>
      </dsp:txBody>
      <dsp:txXfrm>
        <a:off x="2642991" y="2471362"/>
        <a:ext cx="2200846" cy="1265729"/>
      </dsp:txXfrm>
    </dsp:sp>
    <dsp:sp modelId="{0467FB3D-320C-4F0C-9524-7DE16C6E2EA5}">
      <dsp:nvSpPr>
        <dsp:cNvPr id="0" name=""/>
        <dsp:cNvSpPr/>
      </dsp:nvSpPr>
      <dsp:spPr>
        <a:xfrm>
          <a:off x="5146089" y="2402889"/>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Respiratory and ventilatory techniques</a:t>
          </a:r>
        </a:p>
      </dsp:txBody>
      <dsp:txXfrm>
        <a:off x="5214562" y="2471362"/>
        <a:ext cx="2200846" cy="1265729"/>
      </dsp:txXfrm>
    </dsp:sp>
    <dsp:sp modelId="{645A4764-F0A5-4AB6-BF97-E5CDE2F4DB91}">
      <dsp:nvSpPr>
        <dsp:cNvPr id="0" name=""/>
        <dsp:cNvSpPr/>
      </dsp:nvSpPr>
      <dsp:spPr>
        <a:xfrm>
          <a:off x="7717661" y="2402889"/>
          <a:ext cx="2337792" cy="1402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Therapeutic exercise </a:t>
          </a:r>
        </a:p>
      </dsp:txBody>
      <dsp:txXfrm>
        <a:off x="7786134" y="2471362"/>
        <a:ext cx="2200846" cy="12657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14B57-AC10-4E66-B055-1E08A06E223B}"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FB637-B57D-4560-B50F-19DE43BA0930}" type="slidenum">
              <a:rPr lang="en-US" smtClean="0"/>
              <a:t>‹#›</a:t>
            </a:fld>
            <a:endParaRPr lang="en-US"/>
          </a:p>
        </p:txBody>
      </p:sp>
    </p:spTree>
    <p:extLst>
      <p:ext uri="{BB962C8B-B14F-4D97-AF65-F5344CB8AC3E}">
        <p14:creationId xmlns:p14="http://schemas.microsoft.com/office/powerpoint/2010/main" val="23006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pta.org/apta-and-you/leadership-and-governance/policies/management-movement-syste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a:t>
            </a:fld>
            <a:endParaRPr lang="en-US"/>
          </a:p>
        </p:txBody>
      </p:sp>
    </p:spTree>
    <p:extLst>
      <p:ext uri="{BB962C8B-B14F-4D97-AF65-F5344CB8AC3E}">
        <p14:creationId xmlns:p14="http://schemas.microsoft.com/office/powerpoint/2010/main" val="10570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14</a:t>
            </a:fld>
            <a:endParaRPr lang="en-US"/>
          </a:p>
        </p:txBody>
      </p:sp>
    </p:spTree>
    <p:extLst>
      <p:ext uri="{BB962C8B-B14F-4D97-AF65-F5344CB8AC3E}">
        <p14:creationId xmlns:p14="http://schemas.microsoft.com/office/powerpoint/2010/main" val="251497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22</a:t>
            </a:fld>
            <a:endParaRPr lang="en-US"/>
          </a:p>
        </p:txBody>
      </p:sp>
    </p:spTree>
    <p:extLst>
      <p:ext uri="{BB962C8B-B14F-4D97-AF65-F5344CB8AC3E}">
        <p14:creationId xmlns:p14="http://schemas.microsoft.com/office/powerpoint/2010/main" val="407037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divide learners in teams or groups for each core value and have them brainstorm </a:t>
            </a:r>
            <a:r>
              <a:rPr lang="en-US"/>
              <a:t>living examples, </a:t>
            </a:r>
            <a:r>
              <a:rPr lang="en-US" dirty="0"/>
              <a:t>then share the examples with the rest of the class.</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23</a:t>
            </a:fld>
            <a:endParaRPr lang="en-US"/>
          </a:p>
        </p:txBody>
      </p:sp>
    </p:spTree>
    <p:extLst>
      <p:ext uri="{BB962C8B-B14F-4D97-AF65-F5344CB8AC3E}">
        <p14:creationId xmlns:p14="http://schemas.microsoft.com/office/powerpoint/2010/main" val="327067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resources: APTA Guide for Professional Conduct, Standards of Practice for Physical Therapy </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24</a:t>
            </a:fld>
            <a:endParaRPr lang="en-US"/>
          </a:p>
        </p:txBody>
      </p:sp>
    </p:spTree>
    <p:extLst>
      <p:ext uri="{BB962C8B-B14F-4D97-AF65-F5344CB8AC3E}">
        <p14:creationId xmlns:p14="http://schemas.microsoft.com/office/powerpoint/2010/main" val="11276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 to the Code of Ethics is the special obligation of physical therapists </a:t>
            </a:r>
            <a:r>
              <a:rPr lang="en-US"/>
              <a:t>to empower, educate, </a:t>
            </a:r>
            <a:r>
              <a:rPr lang="en-US" dirty="0"/>
              <a:t>and enable those </a:t>
            </a:r>
            <a:r>
              <a:rPr lang="en-US"/>
              <a:t>with impairments, activity limitations, participation restrictions, </a:t>
            </a:r>
            <a:r>
              <a:rPr lang="en-US" dirty="0"/>
              <a:t>and disabilities to facilitate </a:t>
            </a:r>
            <a:r>
              <a:rPr lang="en-US"/>
              <a:t>greater independence, health, wellness, </a:t>
            </a:r>
            <a:r>
              <a:rPr lang="en-US" dirty="0"/>
              <a:t>and enhanced quality of life.</a:t>
            </a:r>
          </a:p>
        </p:txBody>
      </p:sp>
      <p:sp>
        <p:nvSpPr>
          <p:cNvPr id="4" name="Slide Number Placeholder 3"/>
          <p:cNvSpPr>
            <a:spLocks noGrp="1"/>
          </p:cNvSpPr>
          <p:nvPr>
            <p:ph type="sldNum" sz="quarter" idx="5"/>
          </p:nvPr>
        </p:nvSpPr>
        <p:spPr/>
        <p:txBody>
          <a:bodyPr/>
          <a:lstStyle/>
          <a:p>
            <a:fld id="{6AEFB637-B57D-4560-B50F-19DE43BA0930}" type="slidenum">
              <a:rPr lang="en-US" smtClean="0"/>
              <a:t>26</a:t>
            </a:fld>
            <a:endParaRPr lang="en-US"/>
          </a:p>
        </p:txBody>
      </p:sp>
    </p:spTree>
    <p:extLst>
      <p:ext uri="{BB962C8B-B14F-4D97-AF65-F5344CB8AC3E}">
        <p14:creationId xmlns:p14="http://schemas.microsoft.com/office/powerpoint/2010/main" val="244287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documents identify criteria in the areas of ethical and </a:t>
            </a:r>
            <a:r>
              <a:rPr lang="en-US"/>
              <a:t>legal considerations, </a:t>
            </a:r>
            <a:r>
              <a:rPr lang="en-US" dirty="0"/>
              <a:t>administration of physical </a:t>
            </a:r>
            <a:r>
              <a:rPr lang="en-US"/>
              <a:t>therapist services, </a:t>
            </a:r>
            <a:r>
              <a:rPr lang="en-US" dirty="0"/>
              <a:t>and physical </a:t>
            </a:r>
            <a:r>
              <a:rPr lang="en-US"/>
              <a:t>therapist practice, education, research, </a:t>
            </a:r>
            <a:r>
              <a:rPr lang="en-US" dirty="0"/>
              <a:t>and community responsibility.</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27</a:t>
            </a:fld>
            <a:endParaRPr lang="en-US"/>
          </a:p>
        </p:txBody>
      </p:sp>
    </p:spTree>
    <p:extLst>
      <p:ext uri="{BB962C8B-B14F-4D97-AF65-F5344CB8AC3E}">
        <p14:creationId xmlns:p14="http://schemas.microsoft.com/office/powerpoint/2010/main" val="120827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Residency and fellowship programs provide post-professional education through one-to-one mentoring, structured curricular experiences, and guided learning designed to increase the quality of patient care and practitioner knowledge in specialty and subspeciality areas. </a:t>
            </a:r>
          </a:p>
          <a:p>
            <a:endParaRPr lang="en-US" dirty="0"/>
          </a:p>
          <a:p>
            <a:r>
              <a:rPr lang="en-US" dirty="0"/>
              <a:t>A residency program is a full- or part-time planned learning experience comprising a curriculum that encompasses the essential knowledge, skills, and responsibilities of an advanced physical therapist within a defined area of practice. When board certification exists through the American Board of Physical Therapist Specialties for that specialty, the residency program prepares the physical therapist with the requisite knowledge and skill set needed to pass the certification examination following graduation.</a:t>
            </a:r>
          </a:p>
          <a:p>
            <a:endParaRPr lang="en-US" dirty="0"/>
          </a:p>
          <a:p>
            <a:r>
              <a:rPr lang="en-US" dirty="0"/>
              <a:t>A fellowship is a full-or part-time planned learning experience comprising a curriculum that encompasses the essential knowledge, skills, and responsibilities of an advanced physical therapist within a defined area of subspecialty practice. A clinical fellowship candidate has either completed a residency program in a related specialty or is an ABPTS board-certified specialist in a related area of specialty. </a:t>
            </a:r>
          </a:p>
          <a:p>
            <a:endParaRPr lang="en-US" dirty="0"/>
          </a:p>
          <a:p>
            <a:r>
              <a:rPr lang="en-US" dirty="0"/>
              <a:t>Board certification in a clinical specialty is the process by which physical therapists build on a broad-based professional entry-level education and clinical practice experience and develop a greater depth of knowledge and skills related to a particular area of practice. It describes a specific area of patient need requiring unique advanced knowledge, skills, and abilities, terminating in board certification.</a:t>
            </a:r>
          </a:p>
          <a:p>
            <a:r>
              <a:rPr lang="en-US"/>
              <a:t> </a:t>
            </a:r>
            <a:endParaRPr lang="en-US" dirty="0"/>
          </a:p>
          <a:p>
            <a:r>
              <a:rPr lang="en-US" dirty="0"/>
              <a:t>PTA Advanced Proficiency Pathways is the program for increasing a PTA’s knowledge and skill in a chosen area of physical therapy.</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28</a:t>
            </a:fld>
            <a:endParaRPr lang="en-US"/>
          </a:p>
        </p:txBody>
      </p:sp>
    </p:spTree>
    <p:extLst>
      <p:ext uri="{BB962C8B-B14F-4D97-AF65-F5344CB8AC3E}">
        <p14:creationId xmlns:p14="http://schemas.microsoft.com/office/powerpoint/2010/main" val="64921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continuum refers to a health care system’s ability to meet a person’s health needs and transitions at different levels of acuity and in different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therapists provide services as a point of entry into the health service delivery system through direct access (individual self-referral) practice models, and they also refer individuals to other health providers such as primary care physicians, neurologists, orthopedists, radiologists, and physical therapist specialists.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therapists provide a unique perspective on purposeful, precise, and efficient movement across the life span based upon the synthesis of their distinctive knowledge of the movement system and expertise in mobility and locomotion. This expertise positions physical therapists to address major components of society’s primary care needs as providers who integrate in the evolving health care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therapists administer tests such as imaging and nerve conduction velocities to aid in the diagnostic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Habilitation and rehabilitation address function, communication, participation, mobility, and engagement limitations that result from injury, disability, or other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 enhancement is the highest probable level of functioning that one may reach in her current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Prevention involves practices and programs intended to reduce the frequency of a health condition in people with and without risk factors, to slow or stop the progression of a disease process, and to improve quality of life in a person with a disease process. </a:t>
            </a:r>
          </a:p>
          <a:p>
            <a:endParaRPr lang="en-US" dirty="0"/>
          </a:p>
          <a:p>
            <a:r>
              <a:rPr lang="en-US" dirty="0"/>
              <a:t>Direct-to-employer physical therapist services work directly with employers or employer groups to manage population health in addition to individual patients and clients. </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30</a:t>
            </a:fld>
            <a:endParaRPr lang="en-US"/>
          </a:p>
        </p:txBody>
      </p:sp>
    </p:spTree>
    <p:extLst>
      <p:ext uri="{BB962C8B-B14F-4D97-AF65-F5344CB8AC3E}">
        <p14:creationId xmlns:p14="http://schemas.microsoft.com/office/powerpoint/2010/main" val="3224752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activity: Choose a PT role and describe patients who may access these services. </a:t>
            </a:r>
          </a:p>
        </p:txBody>
      </p:sp>
      <p:sp>
        <p:nvSpPr>
          <p:cNvPr id="4" name="Slide Number Placeholder 3"/>
          <p:cNvSpPr>
            <a:spLocks noGrp="1"/>
          </p:cNvSpPr>
          <p:nvPr>
            <p:ph type="sldNum" sz="quarter" idx="5"/>
          </p:nvPr>
        </p:nvSpPr>
        <p:spPr/>
        <p:txBody>
          <a:bodyPr/>
          <a:lstStyle/>
          <a:p>
            <a:fld id="{6AEFB637-B57D-4560-B50F-19DE43BA0930}" type="slidenum">
              <a:rPr lang="en-US" smtClean="0"/>
              <a:t>31</a:t>
            </a:fld>
            <a:endParaRPr lang="en-US"/>
          </a:p>
        </p:txBody>
      </p:sp>
    </p:spTree>
    <p:extLst>
      <p:ext uri="{BB962C8B-B14F-4D97-AF65-F5344CB8AC3E}">
        <p14:creationId xmlns:p14="http://schemas.microsoft.com/office/powerpoint/2010/main" val="313125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32</a:t>
            </a:fld>
            <a:endParaRPr lang="en-US"/>
          </a:p>
        </p:txBody>
      </p:sp>
    </p:spTree>
    <p:extLst>
      <p:ext uri="{BB962C8B-B14F-4D97-AF65-F5344CB8AC3E}">
        <p14:creationId xmlns:p14="http://schemas.microsoft.com/office/powerpoint/2010/main" val="413934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a:t>
            </a:fld>
            <a:endParaRPr lang="en-US"/>
          </a:p>
        </p:txBody>
      </p:sp>
    </p:spTree>
    <p:extLst>
      <p:ext uri="{BB962C8B-B14F-4D97-AF65-F5344CB8AC3E}">
        <p14:creationId xmlns:p14="http://schemas.microsoft.com/office/powerpoint/2010/main" val="287270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33</a:t>
            </a:fld>
            <a:endParaRPr lang="en-US"/>
          </a:p>
        </p:txBody>
      </p:sp>
    </p:spTree>
    <p:extLst>
      <p:ext uri="{BB962C8B-B14F-4D97-AF65-F5344CB8AC3E}">
        <p14:creationId xmlns:p14="http://schemas.microsoft.com/office/powerpoint/2010/main" val="351989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Self-referral (sometimes termed “direct access”). </a:t>
            </a:r>
          </a:p>
          <a:p>
            <a:r>
              <a:rPr lang="en-US" dirty="0"/>
              <a:t>Referral from another provider for:</a:t>
            </a:r>
          </a:p>
          <a:p>
            <a:r>
              <a:rPr lang="en-US" dirty="0"/>
              <a:t>A physical therapist examination (including tests and </a:t>
            </a:r>
            <a:r>
              <a:rPr lang="en-US"/>
              <a:t>measurements), </a:t>
            </a:r>
            <a:endParaRPr lang="en-US" dirty="0"/>
          </a:p>
          <a:p>
            <a:r>
              <a:rPr lang="en-US" dirty="0"/>
              <a:t>Diagnosis of a </a:t>
            </a:r>
            <a:r>
              <a:rPr lang="en-US"/>
              <a:t>particular condition, </a:t>
            </a:r>
            <a:endParaRPr lang="en-US" dirty="0"/>
          </a:p>
          <a:p>
            <a:r>
              <a:rPr lang="en-US" dirty="0"/>
              <a:t>Intervention for a particular condition.</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35</a:t>
            </a:fld>
            <a:endParaRPr lang="en-US"/>
          </a:p>
        </p:txBody>
      </p:sp>
    </p:spTree>
    <p:extLst>
      <p:ext uri="{BB962C8B-B14F-4D97-AF65-F5344CB8AC3E}">
        <p14:creationId xmlns:p14="http://schemas.microsoft.com/office/powerpoint/2010/main" val="2112029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36</a:t>
            </a:fld>
            <a:endParaRPr lang="en-US"/>
          </a:p>
        </p:txBody>
      </p:sp>
    </p:spTree>
    <p:extLst>
      <p:ext uri="{BB962C8B-B14F-4D97-AF65-F5344CB8AC3E}">
        <p14:creationId xmlns:p14="http://schemas.microsoft.com/office/powerpoint/2010/main" val="500741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37</a:t>
            </a:fld>
            <a:endParaRPr lang="en-US"/>
          </a:p>
        </p:txBody>
      </p:sp>
    </p:spTree>
    <p:extLst>
      <p:ext uri="{BB962C8B-B14F-4D97-AF65-F5344CB8AC3E}">
        <p14:creationId xmlns:p14="http://schemas.microsoft.com/office/powerpoint/2010/main" val="403664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episode of care/services may include transfers between sites within or </a:t>
            </a:r>
            <a:r>
              <a:rPr lang="en-US"/>
              <a:t>across settings, </a:t>
            </a:r>
            <a:r>
              <a:rPr lang="en-US" dirty="0"/>
              <a:t>or for multiple episodes of care/services for periodic follow-up over a lifetime to ensure optimal function and safety following changes in the individual’s </a:t>
            </a:r>
            <a:r>
              <a:rPr lang="en-US"/>
              <a:t>physical status, caregivers, </a:t>
            </a:r>
            <a:r>
              <a:rPr lang="en-US" dirty="0"/>
              <a:t>environment or task demands. </a:t>
            </a:r>
          </a:p>
        </p:txBody>
      </p:sp>
      <p:sp>
        <p:nvSpPr>
          <p:cNvPr id="4" name="Slide Number Placeholder 3"/>
          <p:cNvSpPr>
            <a:spLocks noGrp="1"/>
          </p:cNvSpPr>
          <p:nvPr>
            <p:ph type="sldNum" sz="quarter" idx="5"/>
          </p:nvPr>
        </p:nvSpPr>
        <p:spPr/>
        <p:txBody>
          <a:bodyPr/>
          <a:lstStyle/>
          <a:p>
            <a:fld id="{6AEFB637-B57D-4560-B50F-19DE43BA0930}" type="slidenum">
              <a:rPr lang="en-US" smtClean="0"/>
              <a:t>39</a:t>
            </a:fld>
            <a:endParaRPr lang="en-US"/>
          </a:p>
        </p:txBody>
      </p:sp>
    </p:spTree>
    <p:extLst>
      <p:ext uri="{BB962C8B-B14F-4D97-AF65-F5344CB8AC3E}">
        <p14:creationId xmlns:p14="http://schemas.microsoft.com/office/powerpoint/2010/main" val="154361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40</a:t>
            </a:fld>
            <a:endParaRPr lang="en-US"/>
          </a:p>
        </p:txBody>
      </p:sp>
    </p:spTree>
    <p:extLst>
      <p:ext uri="{BB962C8B-B14F-4D97-AF65-F5344CB8AC3E}">
        <p14:creationId xmlns:p14="http://schemas.microsoft.com/office/powerpoint/2010/main" val="3155151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41</a:t>
            </a:fld>
            <a:endParaRPr lang="en-US"/>
          </a:p>
        </p:txBody>
      </p:sp>
    </p:spTree>
    <p:extLst>
      <p:ext uri="{BB962C8B-B14F-4D97-AF65-F5344CB8AC3E}">
        <p14:creationId xmlns:p14="http://schemas.microsoft.com/office/powerpoint/2010/main" val="35421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activity – Michael is a 45-year-old man that works on an assembly line for an automaker. He stands for prolonged periods of time all throughout his workday and has developed plantar fasciitis. What might a physical therapist be able to do for this patient? What could a PT do for the company? For the community? What types of outcomes might be important for each group?</a:t>
            </a:r>
          </a:p>
        </p:txBody>
      </p:sp>
      <p:sp>
        <p:nvSpPr>
          <p:cNvPr id="4" name="Slide Number Placeholder 3"/>
          <p:cNvSpPr>
            <a:spLocks noGrp="1"/>
          </p:cNvSpPr>
          <p:nvPr>
            <p:ph type="sldNum" sz="quarter" idx="5"/>
          </p:nvPr>
        </p:nvSpPr>
        <p:spPr/>
        <p:txBody>
          <a:bodyPr/>
          <a:lstStyle/>
          <a:p>
            <a:fld id="{6AEFB637-B57D-4560-B50F-19DE43BA0930}" type="slidenum">
              <a:rPr lang="en-US" smtClean="0"/>
              <a:t>42</a:t>
            </a:fld>
            <a:endParaRPr lang="en-US"/>
          </a:p>
        </p:txBody>
      </p:sp>
    </p:spTree>
    <p:extLst>
      <p:ext uri="{BB962C8B-B14F-4D97-AF65-F5344CB8AC3E}">
        <p14:creationId xmlns:p14="http://schemas.microsoft.com/office/powerpoint/2010/main" val="635809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therapist performs the examination and evaluation to gather and interpret the data necessary to determine if physical therapist services are appropriate or if a referral or consultation is indicated. When the examination and evaluation indicate the need for physical </a:t>
            </a:r>
            <a:r>
              <a:rPr lang="en-US"/>
              <a:t>therapist services, </a:t>
            </a:r>
            <a:r>
              <a:rPr lang="en-US" dirty="0"/>
              <a:t>the physical therapist establishes </a:t>
            </a:r>
            <a:r>
              <a:rPr lang="en-US"/>
              <a:t>a diagnosis, prognosis, </a:t>
            </a:r>
            <a:r>
              <a:rPr lang="en-US" dirty="0"/>
              <a:t>and management plan and identifies appropriate outcome measures. </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43</a:t>
            </a:fld>
            <a:endParaRPr lang="en-US"/>
          </a:p>
        </p:txBody>
      </p:sp>
    </p:spTree>
    <p:extLst>
      <p:ext uri="{BB962C8B-B14F-4D97-AF65-F5344CB8AC3E}">
        <p14:creationId xmlns:p14="http://schemas.microsoft.com/office/powerpoint/2010/main" val="2919007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Examination: Collection </a:t>
            </a:r>
            <a:r>
              <a:rPr lang="en-US"/>
              <a:t>of history, </a:t>
            </a:r>
            <a:r>
              <a:rPr lang="en-US" dirty="0"/>
              <a:t>physical examination and tests and measures.</a:t>
            </a:r>
          </a:p>
          <a:p>
            <a:r>
              <a:rPr lang="en-US" dirty="0"/>
              <a:t>Referral/consultation: Physical therapist’s determination that an individual may require the services of another provider(s).</a:t>
            </a:r>
          </a:p>
          <a:p>
            <a:r>
              <a:rPr lang="en-US" dirty="0"/>
              <a:t>Evaluation: Interpretation and synthesis of findings.</a:t>
            </a:r>
          </a:p>
          <a:p>
            <a:r>
              <a:rPr lang="en-US" dirty="0"/>
              <a:t>Diagnosis: A label encompassing a cluster of signs and symptoms commonly associated with </a:t>
            </a:r>
            <a:r>
              <a:rPr lang="en-US"/>
              <a:t>a disorder, </a:t>
            </a:r>
            <a:r>
              <a:rPr lang="en-US" dirty="0"/>
              <a:t>syndrome or category of impairments.</a:t>
            </a:r>
          </a:p>
          <a:p>
            <a:r>
              <a:rPr lang="en-US" dirty="0"/>
              <a:t>Prognosis: Determination of the predicted optimal level of improvement over a designated time frame.</a:t>
            </a:r>
          </a:p>
          <a:p>
            <a:r>
              <a:rPr lang="en-US" dirty="0"/>
              <a:t>Intervention: Used to remediate impairments in all major </a:t>
            </a:r>
            <a:r>
              <a:rPr lang="en-US"/>
              <a:t>body systems, </a:t>
            </a:r>
            <a:r>
              <a:rPr lang="en-US" dirty="0"/>
              <a:t>improve </a:t>
            </a:r>
            <a:r>
              <a:rPr lang="en-US"/>
              <a:t>functional performance, </a:t>
            </a:r>
            <a:r>
              <a:rPr lang="en-US" dirty="0"/>
              <a:t>and promote improved health and wellness that lead to </a:t>
            </a:r>
            <a:r>
              <a:rPr lang="en-US"/>
              <a:t>improved activity, participation, </a:t>
            </a:r>
            <a:r>
              <a:rPr lang="en-US" dirty="0"/>
              <a:t>and quality of life. </a:t>
            </a:r>
          </a:p>
          <a:p>
            <a:r>
              <a:rPr lang="en-US" dirty="0"/>
              <a:t>Outcomes: Actual results of implementing the management plan that indicate the impact on function.</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44</a:t>
            </a:fld>
            <a:endParaRPr lang="en-US"/>
          </a:p>
        </p:txBody>
      </p:sp>
    </p:spTree>
    <p:extLst>
      <p:ext uri="{BB962C8B-B14F-4D97-AF65-F5344CB8AC3E}">
        <p14:creationId xmlns:p14="http://schemas.microsoft.com/office/powerpoint/2010/main" val="25538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5</a:t>
            </a:fld>
            <a:endParaRPr lang="en-US"/>
          </a:p>
        </p:txBody>
      </p:sp>
    </p:spTree>
    <p:extLst>
      <p:ext uri="{BB962C8B-B14F-4D97-AF65-F5344CB8AC3E}">
        <p14:creationId xmlns:p14="http://schemas.microsoft.com/office/powerpoint/2010/main" val="1069181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the PT refer out and cease the evaluation?</a:t>
            </a:r>
          </a:p>
          <a:p>
            <a:r>
              <a:rPr lang="en-US" dirty="0"/>
              <a:t>Can the PT continue to treat and manage the patient while further testing is done by another provider?</a:t>
            </a:r>
          </a:p>
        </p:txBody>
      </p:sp>
      <p:sp>
        <p:nvSpPr>
          <p:cNvPr id="4" name="Slide Number Placeholder 3"/>
          <p:cNvSpPr>
            <a:spLocks noGrp="1"/>
          </p:cNvSpPr>
          <p:nvPr>
            <p:ph type="sldNum" sz="quarter" idx="5"/>
          </p:nvPr>
        </p:nvSpPr>
        <p:spPr/>
        <p:txBody>
          <a:bodyPr/>
          <a:lstStyle/>
          <a:p>
            <a:fld id="{6AEFB637-B57D-4560-B50F-19DE43BA0930}" type="slidenum">
              <a:rPr lang="en-US" smtClean="0"/>
              <a:t>45</a:t>
            </a:fld>
            <a:endParaRPr lang="en-US"/>
          </a:p>
        </p:txBody>
      </p:sp>
    </p:spTree>
    <p:extLst>
      <p:ext uri="{BB962C8B-B14F-4D97-AF65-F5344CB8AC3E}">
        <p14:creationId xmlns:p14="http://schemas.microsoft.com/office/powerpoint/2010/main" val="3766982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risk is this describing? Should the PT continue to treat? </a:t>
            </a:r>
          </a:p>
        </p:txBody>
      </p:sp>
      <p:sp>
        <p:nvSpPr>
          <p:cNvPr id="4" name="Slide Number Placeholder 3"/>
          <p:cNvSpPr>
            <a:spLocks noGrp="1"/>
          </p:cNvSpPr>
          <p:nvPr>
            <p:ph type="sldNum" sz="quarter" idx="5"/>
          </p:nvPr>
        </p:nvSpPr>
        <p:spPr/>
        <p:txBody>
          <a:bodyPr/>
          <a:lstStyle/>
          <a:p>
            <a:fld id="{6AEFB637-B57D-4560-B50F-19DE43BA0930}" type="slidenum">
              <a:rPr lang="en-US" smtClean="0"/>
              <a:t>46</a:t>
            </a:fld>
            <a:endParaRPr lang="en-US"/>
          </a:p>
        </p:txBody>
      </p:sp>
    </p:spTree>
    <p:extLst>
      <p:ext uri="{BB962C8B-B14F-4D97-AF65-F5344CB8AC3E}">
        <p14:creationId xmlns:p14="http://schemas.microsoft.com/office/powerpoint/2010/main" val="3651958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Physical therapists use data from the history to build a preliminary hypothesis or hypotheses regarding the source of symptoms; and the existence and origin of impairments in body functions </a:t>
            </a:r>
            <a:r>
              <a:rPr lang="en-US"/>
              <a:t>and structures, activity limitations, </a:t>
            </a:r>
            <a:r>
              <a:rPr lang="en-US" dirty="0"/>
              <a:t>and participation restrictions. During </a:t>
            </a:r>
            <a:r>
              <a:rPr lang="en-US"/>
              <a:t>the history, </a:t>
            </a:r>
            <a:r>
              <a:rPr lang="en-US" dirty="0"/>
              <a:t>physical therapists also seek information relevant to major body systems through observation and questioning to help determine whether there are symptoms that suggest the need for referral for additional medical evaluation (Review of Systems).</a:t>
            </a:r>
          </a:p>
          <a:p>
            <a:r>
              <a:rPr lang="en-US" dirty="0"/>
              <a:t>The physical examination begins with the </a:t>
            </a:r>
            <a:r>
              <a:rPr lang="en-US"/>
              <a:t>systems review, </a:t>
            </a:r>
            <a:r>
              <a:rPr lang="en-US" dirty="0"/>
              <a:t>which should include: </a:t>
            </a:r>
          </a:p>
          <a:p>
            <a:pPr marL="171450" indent="-171450">
              <a:buFont typeface="Arial" panose="020B0604020202020204" pitchFamily="34" charset="0"/>
              <a:buChar char="•"/>
            </a:pPr>
            <a:r>
              <a:rPr lang="en-US" dirty="0"/>
              <a:t>Cardiovascular and pulmonary systems. </a:t>
            </a:r>
          </a:p>
          <a:p>
            <a:pPr marL="171450" indent="-171450">
              <a:buFont typeface="Arial" panose="020B0604020202020204" pitchFamily="34" charset="0"/>
              <a:buChar char="•"/>
            </a:pPr>
            <a:r>
              <a:rPr lang="en-US" dirty="0"/>
              <a:t>Integumentary system. </a:t>
            </a:r>
          </a:p>
          <a:p>
            <a:pPr marL="171450" indent="-171450">
              <a:buFont typeface="Arial" panose="020B0604020202020204" pitchFamily="34" charset="0"/>
              <a:buChar char="•"/>
            </a:pPr>
            <a:r>
              <a:rPr lang="en-US" dirty="0"/>
              <a:t>Musculoskeletal system. </a:t>
            </a:r>
          </a:p>
          <a:p>
            <a:pPr marL="171450" indent="-171450">
              <a:buFont typeface="Arial" panose="020B0604020202020204" pitchFamily="34" charset="0"/>
              <a:buChar char="•"/>
            </a:pPr>
            <a:r>
              <a:rPr lang="en-US" dirty="0"/>
              <a:t>Neuromuscular system.</a:t>
            </a:r>
          </a:p>
          <a:p>
            <a:pPr marL="171450" indent="-171450">
              <a:buFont typeface="Arial" panose="020B0604020202020204" pitchFamily="34" charset="0"/>
              <a:buChar char="•"/>
            </a:pPr>
            <a:r>
              <a:rPr lang="en-US" dirty="0"/>
              <a:t>Neurologic system. </a:t>
            </a:r>
          </a:p>
          <a:p>
            <a:pPr marL="171450" indent="-171450">
              <a:buFont typeface="Arial" panose="020B0604020202020204" pitchFamily="34" charset="0"/>
              <a:buChar char="•"/>
            </a:pPr>
            <a:r>
              <a:rPr lang="en-US" dirty="0"/>
              <a:t>Movement system.</a:t>
            </a:r>
          </a:p>
          <a:p>
            <a:pPr marL="171450" indent="-171450">
              <a:buFont typeface="Arial" panose="020B0604020202020204" pitchFamily="34" charset="0"/>
              <a:buChar char="•"/>
            </a:pPr>
            <a:r>
              <a:rPr lang="en-US"/>
              <a:t>Communication ability, affect, cognition, language, </a:t>
            </a:r>
            <a:r>
              <a:rPr lang="en-US" dirty="0"/>
              <a:t>ability </a:t>
            </a:r>
            <a:r>
              <a:rPr lang="en-US"/>
              <a:t>to read, </a:t>
            </a:r>
            <a:r>
              <a:rPr lang="en-US" dirty="0"/>
              <a:t>and learning style. </a:t>
            </a:r>
          </a:p>
          <a:p>
            <a:pPr marL="0" indent="0">
              <a:buFont typeface="Arial" panose="020B0604020202020204" pitchFamily="34" charset="0"/>
              <a:buNone/>
            </a:pPr>
            <a:r>
              <a:rPr lang="en-US" dirty="0"/>
              <a:t>The physical therapist uses measurements (including outcome measures) to identify impairments and potential causes of impairments in body structures </a:t>
            </a:r>
            <a:r>
              <a:rPr lang="en-US"/>
              <a:t>and functions, activity limitations, </a:t>
            </a:r>
            <a:r>
              <a:rPr lang="en-US" dirty="0"/>
              <a:t>and participation restrictions. </a:t>
            </a:r>
          </a:p>
        </p:txBody>
      </p:sp>
      <p:sp>
        <p:nvSpPr>
          <p:cNvPr id="4" name="Slide Number Placeholder 3"/>
          <p:cNvSpPr>
            <a:spLocks noGrp="1"/>
          </p:cNvSpPr>
          <p:nvPr>
            <p:ph type="sldNum" sz="quarter" idx="5"/>
          </p:nvPr>
        </p:nvSpPr>
        <p:spPr/>
        <p:txBody>
          <a:bodyPr/>
          <a:lstStyle/>
          <a:p>
            <a:fld id="{6AEFB637-B57D-4560-B50F-19DE43BA0930}" type="slidenum">
              <a:rPr lang="en-US" smtClean="0"/>
              <a:t>48</a:t>
            </a:fld>
            <a:endParaRPr lang="en-US"/>
          </a:p>
        </p:txBody>
      </p:sp>
    </p:spTree>
    <p:extLst>
      <p:ext uri="{BB962C8B-B14F-4D97-AF65-F5344CB8AC3E}">
        <p14:creationId xmlns:p14="http://schemas.microsoft.com/office/powerpoint/2010/main" val="359365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indications for reexamination include:</a:t>
            </a:r>
          </a:p>
          <a:p>
            <a:pPr marL="171450" indent="-171450">
              <a:buFont typeface="Arial" panose="020B0604020202020204" pitchFamily="34" charset="0"/>
              <a:buChar char="•"/>
            </a:pPr>
            <a:r>
              <a:rPr lang="en-US" dirty="0"/>
              <a:t>New or additional examination findings that may or may not be related to the primary diagnosis or reason for services.</a:t>
            </a:r>
          </a:p>
          <a:p>
            <a:pPr marL="171450" indent="-171450">
              <a:buFont typeface="Arial" panose="020B0604020202020204" pitchFamily="34" charset="0"/>
              <a:buChar char="•"/>
            </a:pPr>
            <a:r>
              <a:rPr lang="en-US" dirty="0"/>
              <a:t>Failure to respond to the overall management plan or to specific interventions applied during individual encounters.</a:t>
            </a:r>
          </a:p>
          <a:p>
            <a:pPr marL="171450" indent="-171450">
              <a:buFont typeface="Arial" panose="020B0604020202020204" pitchFamily="34" charset="0"/>
              <a:buChar char="•"/>
            </a:pPr>
            <a:r>
              <a:rPr lang="en-US" dirty="0"/>
              <a:t>Improvement in the presenting signs and symptoms that requires a change in the management plan to maximize the individual’s rehabilitation or outcome potential.</a:t>
            </a:r>
          </a:p>
          <a:p>
            <a:pPr marL="171450" indent="-171450">
              <a:buFont typeface="Arial" panose="020B0604020202020204" pitchFamily="34" charset="0"/>
              <a:buChar char="•"/>
            </a:pPr>
            <a:r>
              <a:rPr lang="en-US" dirty="0"/>
              <a:t>A change in the individual’s status.</a:t>
            </a:r>
          </a:p>
          <a:p>
            <a:pPr marL="171450" indent="-171450">
              <a:buFont typeface="Arial" panose="020B0604020202020204" pitchFamily="34" charset="0"/>
              <a:buChar char="•"/>
            </a:pPr>
            <a:r>
              <a:rPr lang="en-US" dirty="0"/>
              <a:t>A scheduled event such as an upcoming formal assessment or determination by other members of the </a:t>
            </a:r>
            <a:r>
              <a:rPr lang="en-US"/>
              <a:t>management team, </a:t>
            </a:r>
            <a:r>
              <a:rPr lang="en-US" dirty="0"/>
              <a:t>such as </a:t>
            </a:r>
            <a:r>
              <a:rPr lang="en-US"/>
              <a:t>referring provider, </a:t>
            </a:r>
            <a:r>
              <a:rPr lang="en-US" dirty="0"/>
              <a:t>for return to activity or participation clearance.</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49</a:t>
            </a:fld>
            <a:endParaRPr lang="en-US"/>
          </a:p>
        </p:txBody>
      </p:sp>
    </p:spTree>
    <p:extLst>
      <p:ext uri="{BB962C8B-B14F-4D97-AF65-F5344CB8AC3E}">
        <p14:creationId xmlns:p14="http://schemas.microsoft.com/office/powerpoint/2010/main" val="2536500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 individual is seeking services and additional data, including but not limited to: </a:t>
            </a:r>
          </a:p>
          <a:p>
            <a:pPr marL="171450" indent="-171450">
              <a:buFont typeface="Arial" panose="020B0604020202020204" pitchFamily="34" charset="0"/>
              <a:buChar char="•"/>
            </a:pPr>
            <a:r>
              <a:rPr lang="en-US" dirty="0"/>
              <a:t>Demographic information. </a:t>
            </a:r>
          </a:p>
          <a:p>
            <a:pPr marL="171450" indent="-171450">
              <a:buFont typeface="Arial" panose="020B0604020202020204" pitchFamily="34" charset="0"/>
              <a:buChar char="•"/>
            </a:pPr>
            <a:r>
              <a:rPr lang="en-US" dirty="0"/>
              <a:t>Social history. </a:t>
            </a:r>
          </a:p>
          <a:p>
            <a:pPr marL="171450" indent="-171450">
              <a:buFont typeface="Arial" panose="020B0604020202020204" pitchFamily="34" charset="0"/>
              <a:buChar char="•"/>
            </a:pPr>
            <a:r>
              <a:rPr lang="en-US" dirty="0"/>
              <a:t>Employment and work history. </a:t>
            </a:r>
          </a:p>
          <a:p>
            <a:pPr marL="171450" indent="-171450">
              <a:buFont typeface="Arial" panose="020B0604020202020204" pitchFamily="34" charset="0"/>
              <a:buChar char="•"/>
            </a:pPr>
            <a:r>
              <a:rPr lang="en-US" dirty="0"/>
              <a:t>Growth and development. </a:t>
            </a:r>
          </a:p>
          <a:p>
            <a:pPr marL="171450" indent="-171450">
              <a:buFont typeface="Arial" panose="020B0604020202020204" pitchFamily="34" charset="0"/>
              <a:buChar char="•"/>
            </a:pPr>
            <a:r>
              <a:rPr lang="en-US" dirty="0"/>
              <a:t>Living environment. </a:t>
            </a:r>
          </a:p>
          <a:p>
            <a:pPr marL="171450" indent="-171450">
              <a:buFont typeface="Arial" panose="020B0604020202020204" pitchFamily="34" charset="0"/>
              <a:buChar char="•"/>
            </a:pPr>
            <a:r>
              <a:rPr lang="en-US" dirty="0"/>
              <a:t>General health status. </a:t>
            </a:r>
          </a:p>
          <a:p>
            <a:pPr marL="171450" indent="-171450">
              <a:buFont typeface="Arial" panose="020B0604020202020204" pitchFamily="34" charset="0"/>
              <a:buChar char="•"/>
            </a:pPr>
            <a:r>
              <a:rPr lang="en-US" dirty="0"/>
              <a:t>Current and past health habits. </a:t>
            </a:r>
          </a:p>
          <a:p>
            <a:pPr marL="171450" indent="-171450">
              <a:buFont typeface="Arial" panose="020B0604020202020204" pitchFamily="34" charset="0"/>
              <a:buChar char="•"/>
            </a:pPr>
            <a:r>
              <a:rPr lang="en-US" dirty="0"/>
              <a:t>Social determinants of health. </a:t>
            </a:r>
          </a:p>
          <a:p>
            <a:pPr marL="171450" indent="-171450">
              <a:buFont typeface="Arial" panose="020B0604020202020204" pitchFamily="34" charset="0"/>
              <a:buChar char="•"/>
            </a:pPr>
            <a:r>
              <a:rPr lang="en-US" dirty="0"/>
              <a:t>Family history. </a:t>
            </a:r>
          </a:p>
          <a:p>
            <a:pPr marL="171450" indent="-171450">
              <a:buFont typeface="Arial" panose="020B0604020202020204" pitchFamily="34" charset="0"/>
              <a:buChar char="•"/>
            </a:pPr>
            <a:r>
              <a:rPr lang="en-US" dirty="0"/>
              <a:t>Medical and surgical history. </a:t>
            </a:r>
          </a:p>
          <a:p>
            <a:pPr marL="171450" indent="-171450">
              <a:buFont typeface="Arial" panose="020B0604020202020204" pitchFamily="34" charset="0"/>
              <a:buChar char="•"/>
            </a:pPr>
            <a:r>
              <a:rPr lang="en-US" dirty="0"/>
              <a:t>Current conditions or chief complaints. </a:t>
            </a:r>
          </a:p>
          <a:p>
            <a:pPr marL="171450" indent="-171450">
              <a:buFont typeface="Arial" panose="020B0604020202020204" pitchFamily="34" charset="0"/>
              <a:buChar char="•"/>
            </a:pPr>
            <a:r>
              <a:rPr lang="en-US" dirty="0"/>
              <a:t>Functional status and activity level. </a:t>
            </a:r>
          </a:p>
          <a:p>
            <a:pPr marL="171450" indent="-171450">
              <a:buFont typeface="Arial" panose="020B0604020202020204" pitchFamily="34" charset="0"/>
              <a:buChar char="•"/>
            </a:pPr>
            <a:r>
              <a:rPr lang="en-US" dirty="0"/>
              <a:t>Medications. </a:t>
            </a:r>
          </a:p>
          <a:p>
            <a:pPr marL="171450" indent="-171450">
              <a:buFont typeface="Arial" panose="020B0604020202020204" pitchFamily="34" charset="0"/>
              <a:buChar char="•"/>
            </a:pPr>
            <a:r>
              <a:rPr lang="en-US" dirty="0"/>
              <a:t>Previous level of function. </a:t>
            </a:r>
          </a:p>
          <a:p>
            <a:pPr marL="171450" indent="-171450">
              <a:buFont typeface="Arial" panose="020B0604020202020204" pitchFamily="34" charset="0"/>
              <a:buChar char="•"/>
            </a:pPr>
            <a:r>
              <a:rPr lang="en-US" dirty="0"/>
              <a:t>Specific goals. </a:t>
            </a:r>
          </a:p>
          <a:p>
            <a:pPr marL="171450" indent="-171450">
              <a:buFont typeface="Arial" panose="020B0604020202020204" pitchFamily="34" charset="0"/>
              <a:buChar char="•"/>
            </a:pPr>
            <a:r>
              <a:rPr lang="en-US" dirty="0"/>
              <a:t>And history of other diagnostic and clinically relevant testing.</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51</a:t>
            </a:fld>
            <a:endParaRPr lang="en-US"/>
          </a:p>
        </p:txBody>
      </p:sp>
    </p:spTree>
    <p:extLst>
      <p:ext uri="{BB962C8B-B14F-4D97-AF65-F5344CB8AC3E}">
        <p14:creationId xmlns:p14="http://schemas.microsoft.com/office/powerpoint/2010/main" val="1737653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52</a:t>
            </a:fld>
            <a:endParaRPr lang="en-US"/>
          </a:p>
        </p:txBody>
      </p:sp>
    </p:spTree>
    <p:extLst>
      <p:ext uri="{BB962C8B-B14F-4D97-AF65-F5344CB8AC3E}">
        <p14:creationId xmlns:p14="http://schemas.microsoft.com/office/powerpoint/2010/main" val="456703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 Collaborate with other colleagues: SLP (for communication); psychologist and/or OT (for cognitive decline and ADL assessment); social work (for supports, living arrangements). Requires a comprehensive management plan.</a:t>
            </a:r>
          </a:p>
          <a:p>
            <a:r>
              <a:rPr lang="en-US" dirty="0"/>
              <a:t>Primary hypothesis: Due to the expected progression of Parkinson disease, living arrangements, and fall risk, additional testing of vestibular testing, aerobic capacity, balance testing, and strength should be investigated. Progression of PD with limitations in respiratory function, balance, and household tasks, and participation restrictions requiring support services.</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53</a:t>
            </a:fld>
            <a:endParaRPr lang="en-US"/>
          </a:p>
        </p:txBody>
      </p:sp>
    </p:spTree>
    <p:extLst>
      <p:ext uri="{BB962C8B-B14F-4D97-AF65-F5344CB8AC3E}">
        <p14:creationId xmlns:p14="http://schemas.microsoft.com/office/powerpoint/2010/main" val="354576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systems is the preliminary review of </a:t>
            </a:r>
            <a:r>
              <a:rPr lang="en-US" i="1" u="none" dirty="0"/>
              <a:t>all</a:t>
            </a:r>
            <a:r>
              <a:rPr lang="en-US" dirty="0"/>
              <a:t> the systems through observation, history, and questioning in order to determine if referral to another provider should occur prior to or in concert with PT management. It is an inventory of the body systems that is obtained through a series of questions in order to identify signs and/or symptoms which the patient may be experiencing. </a:t>
            </a:r>
          </a:p>
        </p:txBody>
      </p:sp>
      <p:sp>
        <p:nvSpPr>
          <p:cNvPr id="4" name="Slide Number Placeholder 3"/>
          <p:cNvSpPr>
            <a:spLocks noGrp="1"/>
          </p:cNvSpPr>
          <p:nvPr>
            <p:ph type="sldNum" sz="quarter" idx="5"/>
          </p:nvPr>
        </p:nvSpPr>
        <p:spPr/>
        <p:txBody>
          <a:bodyPr/>
          <a:lstStyle/>
          <a:p>
            <a:fld id="{6AEFB637-B57D-4560-B50F-19DE43BA0930}" type="slidenum">
              <a:rPr lang="en-US" smtClean="0"/>
              <a:t>54</a:t>
            </a:fld>
            <a:endParaRPr lang="en-US"/>
          </a:p>
        </p:txBody>
      </p:sp>
    </p:spTree>
    <p:extLst>
      <p:ext uri="{BB962C8B-B14F-4D97-AF65-F5344CB8AC3E}">
        <p14:creationId xmlns:p14="http://schemas.microsoft.com/office/powerpoint/2010/main" val="143550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systems review is a brief or limited examination of (1) the anatomical and physiological status of the cardiovascular/pulmonary, integumentary, musculoskeletal, and neuromuscular systems and (2) the communication ability, affect, cognition, language, and learning style of the individual. The physical therapist especially notes how each of these last five components affects the ability to initiate, sustain, and modify purposeful movement for performance of an action, task, or activity that is pertinent to function. This is the beginning of the hands-on examination – it can include: inspection/observation (for example looking at a person’s gait or the way they stand up from a chair), palpation (for example pinpointing areas of tenderness), auscultation (listening to breath sounds), percussion (for example, checking reflexes with a reflex hammer), etc.</a:t>
            </a:r>
          </a:p>
        </p:txBody>
      </p:sp>
      <p:sp>
        <p:nvSpPr>
          <p:cNvPr id="4" name="Slide Number Placeholder 3"/>
          <p:cNvSpPr>
            <a:spLocks noGrp="1"/>
          </p:cNvSpPr>
          <p:nvPr>
            <p:ph type="sldNum" sz="quarter" idx="5"/>
          </p:nvPr>
        </p:nvSpPr>
        <p:spPr/>
        <p:txBody>
          <a:bodyPr/>
          <a:lstStyle/>
          <a:p>
            <a:fld id="{6AEFB637-B57D-4560-B50F-19DE43BA0930}" type="slidenum">
              <a:rPr lang="en-US" smtClean="0"/>
              <a:t>55</a:t>
            </a:fld>
            <a:endParaRPr lang="en-US"/>
          </a:p>
        </p:txBody>
      </p:sp>
    </p:spTree>
    <p:extLst>
      <p:ext uri="{BB962C8B-B14F-4D97-AF65-F5344CB8AC3E}">
        <p14:creationId xmlns:p14="http://schemas.microsoft.com/office/powerpoint/2010/main" val="3806740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systems: an inventory of the body systems that is obtained through a series of questions in order to identify signs and/or symptoms which the patient may be experiencing. During the history, physical therapists seek information relevant to major body systems through observation and questioning to help determine whether there are symptoms that suggest the need for referral for additional medical evaluation. </a:t>
            </a:r>
          </a:p>
          <a:p>
            <a:r>
              <a:rPr lang="en-US" dirty="0"/>
              <a:t>Physical examination/systems review: the physical therapist begins the “hands on” physical examination that includes the cardiovascular and pulmonary system, integumentary system, musculoskeletal system and neuromuscular system. </a:t>
            </a:r>
          </a:p>
          <a:p>
            <a:r>
              <a:rPr lang="en-US" dirty="0"/>
              <a:t>Example: The PT sees in the history that the patient has been a two-pack-per-day smoker for 10 years, so the PT auscultates the lungs and finds crackles in the right and left lower lobes. (Physical examination/systems review.)</a:t>
            </a:r>
          </a:p>
          <a:p>
            <a:r>
              <a:rPr lang="en-US" dirty="0"/>
              <a:t>Example: The patient self referred to PT for generalized joint pain and fear of falling. The PT scans the patient for joint deformities and asks questions about recent falls or loss of balance. (Review of systems.)</a:t>
            </a:r>
          </a:p>
        </p:txBody>
      </p:sp>
      <p:sp>
        <p:nvSpPr>
          <p:cNvPr id="4" name="Slide Number Placeholder 3"/>
          <p:cNvSpPr>
            <a:spLocks noGrp="1"/>
          </p:cNvSpPr>
          <p:nvPr>
            <p:ph type="sldNum" sz="quarter" idx="5"/>
          </p:nvPr>
        </p:nvSpPr>
        <p:spPr/>
        <p:txBody>
          <a:bodyPr/>
          <a:lstStyle/>
          <a:p>
            <a:fld id="{6AEFB637-B57D-4560-B50F-19DE43BA0930}" type="slidenum">
              <a:rPr lang="en-US" smtClean="0"/>
              <a:t>56</a:t>
            </a:fld>
            <a:endParaRPr lang="en-US"/>
          </a:p>
        </p:txBody>
      </p:sp>
    </p:spTree>
    <p:extLst>
      <p:ext uri="{BB962C8B-B14F-4D97-AF65-F5344CB8AC3E}">
        <p14:creationId xmlns:p14="http://schemas.microsoft.com/office/powerpoint/2010/main" val="362835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defines health as a “state of </a:t>
            </a:r>
            <a:r>
              <a:rPr lang="en-US"/>
              <a:t>complete physical, mental, </a:t>
            </a:r>
            <a:r>
              <a:rPr lang="en-US" dirty="0"/>
              <a:t>and social well-being and not merely the absence of disease or infirmity.”</a:t>
            </a:r>
          </a:p>
          <a:p>
            <a:r>
              <a:rPr lang="en-US" dirty="0"/>
              <a:t>Physical therapist practice incorporates the concepts and terminology of the WHO’s International Classification </a:t>
            </a:r>
            <a:r>
              <a:rPr lang="en-US"/>
              <a:t>of Functioning, </a:t>
            </a:r>
            <a:r>
              <a:rPr lang="en-US" dirty="0"/>
              <a:t>Disability </a:t>
            </a:r>
            <a:r>
              <a:rPr lang="en-US"/>
              <a:t>and Health, </a:t>
            </a:r>
            <a:r>
              <a:rPr lang="en-US" dirty="0"/>
              <a:t>more commonly known as the ICF. The ICF provides an important framework for physical therapist practice: </a:t>
            </a:r>
            <a:r>
              <a:rPr lang="en-US"/>
              <a:t>to prevent, minimize, </a:t>
            </a:r>
            <a:r>
              <a:rPr lang="en-US" dirty="0"/>
              <a:t>or eliminate impairments of body functions </a:t>
            </a:r>
            <a:r>
              <a:rPr lang="en-US"/>
              <a:t>and structures, activity limitations, </a:t>
            </a:r>
            <a:r>
              <a:rPr lang="en-US" dirty="0"/>
              <a:t>and participation restrictions by optimizing movement. </a:t>
            </a:r>
          </a:p>
        </p:txBody>
      </p:sp>
      <p:sp>
        <p:nvSpPr>
          <p:cNvPr id="4" name="Slide Number Placeholder 3"/>
          <p:cNvSpPr>
            <a:spLocks noGrp="1"/>
          </p:cNvSpPr>
          <p:nvPr>
            <p:ph type="sldNum" sz="quarter" idx="5"/>
          </p:nvPr>
        </p:nvSpPr>
        <p:spPr/>
        <p:txBody>
          <a:bodyPr/>
          <a:lstStyle/>
          <a:p>
            <a:fld id="{6AEFB637-B57D-4560-B50F-19DE43BA0930}" type="slidenum">
              <a:rPr lang="en-US" smtClean="0"/>
              <a:t>7</a:t>
            </a:fld>
            <a:endParaRPr lang="en-US"/>
          </a:p>
        </p:txBody>
      </p:sp>
    </p:spTree>
    <p:extLst>
      <p:ext uri="{BB962C8B-B14F-4D97-AF65-F5344CB8AC3E}">
        <p14:creationId xmlns:p14="http://schemas.microsoft.com/office/powerpoint/2010/main" val="1032096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640" marR="0" lvl="1" indent="-27432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The PT uses the results of the tests and measures for risk identification, and prevention and health promotion. </a:t>
            </a:r>
          </a:p>
          <a:p>
            <a:pPr marL="548640" marR="0" lvl="1" indent="-27432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Tests help determine the outcome or change in the individual’s status during an episode of therapy, as well as changes in level of disability and/or goal attainment.</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57</a:t>
            </a:fld>
            <a:endParaRPr lang="en-US"/>
          </a:p>
        </p:txBody>
      </p:sp>
    </p:spTree>
    <p:extLst>
      <p:ext uri="{BB962C8B-B14F-4D97-AF65-F5344CB8AC3E}">
        <p14:creationId xmlns:p14="http://schemas.microsoft.com/office/powerpoint/2010/main" val="729627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60</a:t>
            </a:fld>
            <a:endParaRPr lang="en-US"/>
          </a:p>
        </p:txBody>
      </p:sp>
    </p:spTree>
    <p:extLst>
      <p:ext uri="{BB962C8B-B14F-4D97-AF65-F5344CB8AC3E}">
        <p14:creationId xmlns:p14="http://schemas.microsoft.com/office/powerpoint/2010/main" val="3721245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61</a:t>
            </a:fld>
            <a:endParaRPr lang="en-US"/>
          </a:p>
        </p:txBody>
      </p:sp>
    </p:spTree>
    <p:extLst>
      <p:ext uri="{BB962C8B-B14F-4D97-AF65-F5344CB8AC3E}">
        <p14:creationId xmlns:p14="http://schemas.microsoft.com/office/powerpoint/2010/main" val="1835610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What does the test measure?</a:t>
            </a:r>
          </a:p>
          <a:p>
            <a:pPr lvl="1"/>
            <a:r>
              <a:rPr lang="en-US" dirty="0"/>
              <a:t>What is the measure’s reliability?</a:t>
            </a:r>
          </a:p>
          <a:p>
            <a:pPr lvl="1"/>
            <a:r>
              <a:rPr lang="en-US" dirty="0"/>
              <a:t>What is the test’s validity?</a:t>
            </a:r>
          </a:p>
          <a:p>
            <a:pPr lvl="1"/>
            <a:r>
              <a:rPr lang="en-US" dirty="0"/>
              <a:t>What is the reported minimally important clinical difference, </a:t>
            </a:r>
            <a:r>
              <a:rPr lang="en-US"/>
              <a:t>or MCID?</a:t>
            </a:r>
            <a:endParaRPr lang="en-US" dirty="0"/>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62</a:t>
            </a:fld>
            <a:endParaRPr lang="en-US"/>
          </a:p>
        </p:txBody>
      </p:sp>
    </p:spTree>
    <p:extLst>
      <p:ext uri="{BB962C8B-B14F-4D97-AF65-F5344CB8AC3E}">
        <p14:creationId xmlns:p14="http://schemas.microsoft.com/office/powerpoint/2010/main" val="1119078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63</a:t>
            </a:fld>
            <a:endParaRPr lang="en-US"/>
          </a:p>
        </p:txBody>
      </p:sp>
    </p:spTree>
    <p:extLst>
      <p:ext uri="{BB962C8B-B14F-4D97-AF65-F5344CB8AC3E}">
        <p14:creationId xmlns:p14="http://schemas.microsoft.com/office/powerpoint/2010/main" val="1382523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64</a:t>
            </a:fld>
            <a:endParaRPr lang="en-US"/>
          </a:p>
        </p:txBody>
      </p:sp>
    </p:spTree>
    <p:extLst>
      <p:ext uri="{BB962C8B-B14F-4D97-AF65-F5344CB8AC3E}">
        <p14:creationId xmlns:p14="http://schemas.microsoft.com/office/powerpoint/2010/main" val="431226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66</a:t>
            </a:fld>
            <a:endParaRPr lang="en-US"/>
          </a:p>
        </p:txBody>
      </p:sp>
    </p:spTree>
    <p:extLst>
      <p:ext uri="{BB962C8B-B14F-4D97-AF65-F5344CB8AC3E}">
        <p14:creationId xmlns:p14="http://schemas.microsoft.com/office/powerpoint/2010/main" val="2586212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For payment, billing, and utilization management purposes physical therapists code diagnoses using ICD codes.</a:t>
            </a:r>
          </a:p>
          <a:p>
            <a:r>
              <a:rPr lang="en-US" sz="1800" dirty="0">
                <a:effectLst/>
                <a:latin typeface="Arial" panose="020B0604020202020204" pitchFamily="34" charset="0"/>
                <a:ea typeface="Arial" panose="020B0604020202020204" pitchFamily="34" charset="0"/>
              </a:rPr>
              <a:t>The </a:t>
            </a:r>
            <a:r>
              <a:rPr lang="en-US" sz="1800" u="none" strike="noStrike" dirty="0">
                <a:effectLst/>
                <a:latin typeface="Arial" panose="020B0604020202020204" pitchFamily="34" charset="0"/>
                <a:ea typeface="Arial" panose="020B0604020202020204" pitchFamily="34" charset="0"/>
              </a:rPr>
              <a:t>ICF </a:t>
            </a:r>
            <a:r>
              <a:rPr lang="en-US" sz="1800" dirty="0">
                <a:effectLst/>
                <a:latin typeface="Arial" panose="020B0604020202020204" pitchFamily="34" charset="0"/>
                <a:ea typeface="Arial" panose="020B0604020202020204" pitchFamily="34" charset="0"/>
              </a:rPr>
              <a:t>classifies functioning and disability associated with health conditions. ICF is the WHO framework for measuring health and disability at both individual and population levels.</a:t>
            </a:r>
          </a:p>
          <a:p>
            <a:pPr marL="0" marR="0">
              <a:lnSpc>
                <a:spcPct val="115000"/>
              </a:lnSpc>
              <a:spcBef>
                <a:spcPts val="5"/>
              </a:spcBef>
              <a:spcAft>
                <a:spcPts val="0"/>
              </a:spcAft>
            </a:pPr>
            <a:r>
              <a:rPr lang="en-US" sz="1800" dirty="0">
                <a:effectLst/>
                <a:latin typeface="Arial" panose="020B0604020202020204" pitchFamily="34" charset="0"/>
                <a:ea typeface="Arial" panose="020B0604020202020204" pitchFamily="34" charset="0"/>
              </a:rPr>
              <a:t>The APTA House of Delegates position </a:t>
            </a:r>
            <a:r>
              <a:rPr lang="en-US" sz="1800" dirty="0">
                <a:effectLst/>
                <a:latin typeface="Arial" panose="020B0604020202020204" pitchFamily="34" charset="0"/>
                <a:ea typeface="Arial" panose="020B0604020202020204" pitchFamily="34" charset="0"/>
                <a:hlinkClick r:id="rId3"/>
              </a:rPr>
              <a:t>Management of the Movement System</a:t>
            </a:r>
            <a:r>
              <a:rPr lang="en-US" sz="1800" u="none" strike="noStrike" dirty="0">
                <a:effectLst/>
                <a:latin typeface="Arial" panose="020B0604020202020204" pitchFamily="34" charset="0"/>
                <a:ea typeface="Arial" panose="020B0604020202020204" pitchFamily="34" charset="0"/>
                <a:hlinkClick r:id="rId3"/>
              </a:rPr>
              <a:t> </a:t>
            </a:r>
            <a:r>
              <a:rPr lang="en-US" sz="1800" dirty="0">
                <a:effectLst/>
                <a:latin typeface="Arial" panose="020B0604020202020204" pitchFamily="34" charset="0"/>
                <a:ea typeface="Arial" panose="020B0604020202020204" pitchFamily="34" charset="0"/>
              </a:rPr>
              <a:t>(HOD P06-15-25-24) states: "APTA endorses the development of diagnostic labels and/or classification systems that reflect and contribute to the physical therapists' ability to properly and effectively manage disorders of the movement system."</a:t>
            </a:r>
          </a:p>
          <a:p>
            <a:pPr marL="0" marR="0">
              <a:lnSpc>
                <a:spcPct val="115000"/>
              </a:lnSpc>
              <a:spcBef>
                <a:spcPts val="55"/>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In 2017, the APTA Board of Directors endorsed the following criteria for use by any stakeholder group developing diagnostic classification systems or labels: Use recognized movement-related terms to describe the condition or syndrome of the movement system.</a:t>
            </a:r>
          </a:p>
          <a:p>
            <a:pPr marL="0" marR="0">
              <a:lnSpc>
                <a:spcPct val="115000"/>
              </a:lnSpc>
              <a:spcBef>
                <a:spcPts val="45"/>
              </a:spcBef>
              <a:spcAft>
                <a:spcPts val="0"/>
              </a:spcAft>
            </a:pPr>
            <a:r>
              <a:rPr lang="en-US" sz="1800" dirty="0">
                <a:effectLst/>
                <a:latin typeface="Arial" panose="020B0604020202020204" pitchFamily="34" charset="0"/>
                <a:ea typeface="Arial" panose="020B0604020202020204" pitchFamily="34" charset="0"/>
              </a:rPr>
              <a:t> </a:t>
            </a:r>
          </a:p>
          <a:p>
            <a:pPr marL="342900" marR="878205" lvl="0" indent="-342900">
              <a:lnSpc>
                <a:spcPct val="115000"/>
              </a:lnSpc>
              <a:spcBef>
                <a:spcPts val="0"/>
              </a:spcBef>
              <a:spcAft>
                <a:spcPts val="0"/>
              </a:spcAft>
              <a:buSzPts val="1000"/>
              <a:buFont typeface="Symbol" panose="05050102010706020507" pitchFamily="18" charset="2"/>
              <a:buChar char=""/>
              <a:tabLst>
                <a:tab pos="563245" algn="l"/>
                <a:tab pos="563880" algn="l"/>
              </a:tabLst>
            </a:pPr>
            <a:r>
              <a:rPr lang="en-US" sz="1800" dirty="0">
                <a:effectLst/>
                <a:latin typeface="Arial" panose="020B0604020202020204" pitchFamily="34" charset="0"/>
                <a:ea typeface="Symbol" panose="05050102010706020507" pitchFamily="18" charset="2"/>
                <a:cs typeface="Symbol" panose="05050102010706020507" pitchFamily="18" charset="2"/>
              </a:rPr>
              <a:t>Include, if deemed necessary, the name of the pathology, disease, disorder, anatomical or physiological terms, and stage of recovery associated with the diagnosis.</a:t>
            </a:r>
          </a:p>
          <a:p>
            <a:pPr marL="342900" marR="0" lvl="0" indent="-342900">
              <a:lnSpc>
                <a:spcPct val="115000"/>
              </a:lnSpc>
              <a:spcBef>
                <a:spcPts val="0"/>
              </a:spcBef>
              <a:spcAft>
                <a:spcPts val="0"/>
              </a:spcAft>
              <a:buSzPts val="1000"/>
              <a:buFont typeface="Symbol" panose="05050102010706020507" pitchFamily="18" charset="2"/>
              <a:buChar char=""/>
              <a:tabLst>
                <a:tab pos="563245" algn="l"/>
                <a:tab pos="563880" algn="l"/>
              </a:tabLst>
            </a:pPr>
            <a:r>
              <a:rPr lang="en-US" sz="1800" dirty="0">
                <a:effectLst/>
                <a:latin typeface="Arial" panose="020B0604020202020204" pitchFamily="34" charset="0"/>
                <a:ea typeface="Symbol" panose="05050102010706020507" pitchFamily="18" charset="2"/>
                <a:cs typeface="Symbol" panose="05050102010706020507" pitchFamily="18" charset="2"/>
              </a:rPr>
              <a:t>Be as succinct and direct as possible to improve clinical usefulness.</a:t>
            </a:r>
          </a:p>
          <a:p>
            <a:pPr marL="342900" marR="215900" lvl="0" indent="-342900">
              <a:lnSpc>
                <a:spcPct val="115000"/>
              </a:lnSpc>
              <a:spcBef>
                <a:spcPts val="0"/>
              </a:spcBef>
              <a:spcAft>
                <a:spcPts val="0"/>
              </a:spcAft>
              <a:buSzPts val="1000"/>
              <a:buFont typeface="Symbol" panose="05050102010706020507" pitchFamily="18" charset="2"/>
              <a:buChar char=""/>
              <a:tabLst>
                <a:tab pos="563245" algn="l"/>
                <a:tab pos="563880" algn="l"/>
              </a:tabLst>
            </a:pPr>
            <a:r>
              <a:rPr lang="en-US" sz="1800" dirty="0">
                <a:effectLst/>
                <a:latin typeface="Arial" panose="020B0604020202020204" pitchFamily="34" charset="0"/>
                <a:ea typeface="Symbol" panose="05050102010706020507" pitchFamily="18" charset="2"/>
                <a:cs typeface="Symbol" panose="05050102010706020507" pitchFamily="18" charset="2"/>
              </a:rPr>
              <a:t>Strive for movement system diagnoses that span all populations, health conditions, and the life span. Whenever possible, use similar movement-related terms to describe similar movements, regardless of pathology or other characteristics of the individual.</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67</a:t>
            </a:fld>
            <a:endParaRPr lang="en-US"/>
          </a:p>
        </p:txBody>
      </p:sp>
    </p:spTree>
    <p:extLst>
      <p:ext uri="{BB962C8B-B14F-4D97-AF65-F5344CB8AC3E}">
        <p14:creationId xmlns:p14="http://schemas.microsoft.com/office/powerpoint/2010/main" val="2194078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68</a:t>
            </a:fld>
            <a:endParaRPr lang="en-US"/>
          </a:p>
        </p:txBody>
      </p:sp>
    </p:spTree>
    <p:extLst>
      <p:ext uri="{BB962C8B-B14F-4D97-AF65-F5344CB8AC3E}">
        <p14:creationId xmlns:p14="http://schemas.microsoft.com/office/powerpoint/2010/main" val="1063063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Activity: Emily is a 24-year-old woman who walks to work each day from her apartment in a large metropolitan area. She recently tore her Achilles playing in a recreational league volleyball match. Please provide a prognosis for Emily and describe the factors that affect this prognosis. Think of a possible contextual factor that would change your prognosis. Why and how would it change it?</a:t>
            </a:r>
          </a:p>
        </p:txBody>
      </p:sp>
      <p:sp>
        <p:nvSpPr>
          <p:cNvPr id="4" name="Slide Number Placeholder 3"/>
          <p:cNvSpPr>
            <a:spLocks noGrp="1"/>
          </p:cNvSpPr>
          <p:nvPr>
            <p:ph type="sldNum" sz="quarter" idx="5"/>
          </p:nvPr>
        </p:nvSpPr>
        <p:spPr/>
        <p:txBody>
          <a:bodyPr/>
          <a:lstStyle/>
          <a:p>
            <a:fld id="{6AEFB637-B57D-4560-B50F-19DE43BA0930}" type="slidenum">
              <a:rPr lang="en-US" smtClean="0"/>
              <a:t>69</a:t>
            </a:fld>
            <a:endParaRPr lang="en-US"/>
          </a:p>
        </p:txBody>
      </p:sp>
    </p:spTree>
    <p:extLst>
      <p:ext uri="{BB962C8B-B14F-4D97-AF65-F5344CB8AC3E}">
        <p14:creationId xmlns:p14="http://schemas.microsoft.com/office/powerpoint/2010/main" val="115703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therapists recognize that health is influenced by many factors that extend beyond the clinic or the direct application of health services. Health — whether at an individual or a population level — extends into </a:t>
            </a:r>
            <a:r>
              <a:rPr lang="en-US"/>
              <a:t>the home, workplace, school, neighborhood, </a:t>
            </a:r>
            <a:r>
              <a:rPr lang="en-US" dirty="0"/>
              <a:t>and community. </a:t>
            </a:r>
          </a:p>
        </p:txBody>
      </p:sp>
      <p:sp>
        <p:nvSpPr>
          <p:cNvPr id="4" name="Slide Number Placeholder 3"/>
          <p:cNvSpPr>
            <a:spLocks noGrp="1"/>
          </p:cNvSpPr>
          <p:nvPr>
            <p:ph type="sldNum" sz="quarter" idx="5"/>
          </p:nvPr>
        </p:nvSpPr>
        <p:spPr/>
        <p:txBody>
          <a:bodyPr/>
          <a:lstStyle/>
          <a:p>
            <a:fld id="{6AEFB637-B57D-4560-B50F-19DE43BA0930}" type="slidenum">
              <a:rPr lang="en-US" smtClean="0"/>
              <a:t>9</a:t>
            </a:fld>
            <a:endParaRPr lang="en-US"/>
          </a:p>
        </p:txBody>
      </p:sp>
    </p:spTree>
    <p:extLst>
      <p:ext uri="{BB962C8B-B14F-4D97-AF65-F5344CB8AC3E}">
        <p14:creationId xmlns:p14="http://schemas.microsoft.com/office/powerpoint/2010/main" val="55879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70</a:t>
            </a:fld>
            <a:endParaRPr lang="en-US"/>
          </a:p>
        </p:txBody>
      </p:sp>
    </p:spTree>
    <p:extLst>
      <p:ext uri="{BB962C8B-B14F-4D97-AF65-F5344CB8AC3E}">
        <p14:creationId xmlns:p14="http://schemas.microsoft.com/office/powerpoint/2010/main" val="2092809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71</a:t>
            </a:fld>
            <a:endParaRPr lang="en-US"/>
          </a:p>
        </p:txBody>
      </p:sp>
    </p:spTree>
    <p:extLst>
      <p:ext uri="{BB962C8B-B14F-4D97-AF65-F5344CB8AC3E}">
        <p14:creationId xmlns:p14="http://schemas.microsoft.com/office/powerpoint/2010/main" val="2948248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74</a:t>
            </a:fld>
            <a:endParaRPr lang="en-US"/>
          </a:p>
        </p:txBody>
      </p:sp>
    </p:spTree>
    <p:extLst>
      <p:ext uri="{BB962C8B-B14F-4D97-AF65-F5344CB8AC3E}">
        <p14:creationId xmlns:p14="http://schemas.microsoft.com/office/powerpoint/2010/main" val="3501370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Adaptive and assistive technology includes the prescription, application, and, as appropriate, fabrication or modification of splinting, bracing, taping, casting, seating and positioning technologies; aids for locomotion; orthotic devices; prosthetic devices; robotics; sensors; and other adaptive technologies to improve functioning. </a:t>
            </a:r>
          </a:p>
          <a:p>
            <a:r>
              <a:rPr lang="en-US" dirty="0"/>
              <a:t>Biophysical agents use various forms of energy and are intended to assist muscle force generation and contraction; decrease unwanted muscular activity; increase the rate of healing of open wounds and soft tissue; maintain strength after injury or surgery; modulate or decrease pain; reduce or eliminate edema; improve circulation; decrease inflammation; modify connective tissue extensibility and restriction associated with musculoskeletal injury or circulatory dysfunction; increase joint mobility; enhance muscle and neuromuscular performance; increase tissue perfusion and remodel scar tissue; and treat skin conditions. </a:t>
            </a:r>
          </a:p>
          <a:p>
            <a:r>
              <a:rPr lang="en-US" dirty="0"/>
              <a:t>Functional training is the education and training of individuals to improve their ability to perform physical actions, tasks, and activities in an efficient, typically expected, or competent manner.</a:t>
            </a:r>
          </a:p>
          <a:p>
            <a:r>
              <a:rPr lang="en-US" dirty="0"/>
              <a:t>Integumentary repair and protection involve the application of therapeutic methods and techniques to enhance wound perfusion and establish an optimal environment for wound healing.</a:t>
            </a:r>
          </a:p>
          <a:p>
            <a:r>
              <a:rPr lang="en-US" dirty="0"/>
              <a:t>Manual therapy is the synergistic application of movement-oriented strategies integrating exercise and manually applied mobilization and manipulation procedures. </a:t>
            </a:r>
          </a:p>
          <a:p>
            <a:r>
              <a:rPr lang="en-US" dirty="0"/>
              <a:t>Motor function/movement training is the performance of structured and sequenced training activities and motoric drills designed to develop and enhance task-specific voluntary movement.</a:t>
            </a:r>
          </a:p>
          <a:p>
            <a:r>
              <a:rPr lang="en-US" dirty="0"/>
              <a:t>Respiratory and ventilatory techniques are therapeutic activities intended to manage or prevent consequences of impaired gas exchange.</a:t>
            </a:r>
          </a:p>
          <a:p>
            <a:r>
              <a:rPr lang="en-US" dirty="0"/>
              <a:t>Therapeutic exercise is the systematic execution of planned physical movement or activities intended to enable individuals to remediate or prevent impairments of body functions and structures; modulate nociceptive, neuropathic, and </a:t>
            </a:r>
            <a:r>
              <a:rPr lang="en-US" dirty="0" err="1"/>
              <a:t>nociplastic</a:t>
            </a:r>
            <a:r>
              <a:rPr lang="en-US" dirty="0"/>
              <a:t> pain; enhance activities and participation; reduce risk factors; optimize overall health; and enhance fitness and well-being.</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75</a:t>
            </a:fld>
            <a:endParaRPr lang="en-US"/>
          </a:p>
        </p:txBody>
      </p:sp>
    </p:spTree>
    <p:extLst>
      <p:ext uri="{BB962C8B-B14F-4D97-AF65-F5344CB8AC3E}">
        <p14:creationId xmlns:p14="http://schemas.microsoft.com/office/powerpoint/2010/main" val="638637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76</a:t>
            </a:fld>
            <a:endParaRPr lang="en-US"/>
          </a:p>
        </p:txBody>
      </p:sp>
    </p:spTree>
    <p:extLst>
      <p:ext uri="{BB962C8B-B14F-4D97-AF65-F5344CB8AC3E}">
        <p14:creationId xmlns:p14="http://schemas.microsoft.com/office/powerpoint/2010/main" val="2270939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78</a:t>
            </a:fld>
            <a:endParaRPr lang="en-US"/>
          </a:p>
        </p:txBody>
      </p:sp>
    </p:spTree>
    <p:extLst>
      <p:ext uri="{BB962C8B-B14F-4D97-AF65-F5344CB8AC3E}">
        <p14:creationId xmlns:p14="http://schemas.microsoft.com/office/powerpoint/2010/main" val="3887815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open the Compendium information, click on the + sign. To close the Compendium information, click on the – sign.</a:t>
            </a:r>
          </a:p>
          <a:p>
            <a:r>
              <a:rPr lang="en-US" dirty="0"/>
              <a:t>The Compendium information includes more detailed information on a certain topic. It also includes all the references and links to the reference.</a:t>
            </a:r>
          </a:p>
        </p:txBody>
      </p:sp>
      <p:sp>
        <p:nvSpPr>
          <p:cNvPr id="4" name="Slide Number Placeholder 3"/>
          <p:cNvSpPr>
            <a:spLocks noGrp="1"/>
          </p:cNvSpPr>
          <p:nvPr>
            <p:ph type="sldNum" sz="quarter" idx="5"/>
          </p:nvPr>
        </p:nvSpPr>
        <p:spPr/>
        <p:txBody>
          <a:bodyPr/>
          <a:lstStyle/>
          <a:p>
            <a:fld id="{6AEFB637-B57D-4560-B50F-19DE43BA0930}" type="slidenum">
              <a:rPr lang="en-US" smtClean="0"/>
              <a:t>80</a:t>
            </a:fld>
            <a:endParaRPr lang="en-US"/>
          </a:p>
        </p:txBody>
      </p:sp>
    </p:spTree>
    <p:extLst>
      <p:ext uri="{BB962C8B-B14F-4D97-AF65-F5344CB8AC3E}">
        <p14:creationId xmlns:p14="http://schemas.microsoft.com/office/powerpoint/2010/main" val="3571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81</a:t>
            </a:fld>
            <a:endParaRPr lang="en-US"/>
          </a:p>
        </p:txBody>
      </p:sp>
    </p:spTree>
    <p:extLst>
      <p:ext uri="{BB962C8B-B14F-4D97-AF65-F5344CB8AC3E}">
        <p14:creationId xmlns:p14="http://schemas.microsoft.com/office/powerpoint/2010/main" val="406067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10</a:t>
            </a:fld>
            <a:endParaRPr lang="en-US"/>
          </a:p>
        </p:txBody>
      </p:sp>
    </p:spTree>
    <p:extLst>
      <p:ext uri="{BB962C8B-B14F-4D97-AF65-F5344CB8AC3E}">
        <p14:creationId xmlns:p14="http://schemas.microsoft.com/office/powerpoint/2010/main" val="95238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Evidence-based practice, or EBP, is the integration of best-available research evidence, the clinician’s knowledge and skills (experience), and the patient’s values and circumstances. </a:t>
            </a:r>
          </a:p>
          <a:p>
            <a:endParaRPr lang="en-US" dirty="0"/>
          </a:p>
          <a:p>
            <a:r>
              <a:rPr lang="en-US" dirty="0"/>
              <a:t>Quality in physical therapist practice: It is important that physical therapists measure the quality and impact of their services. Physical therapists use quality measures to help record or quantify health service delivery processes, outcomes, and perceptions and to assess the effectiveness and efficiency of organizational structures and/or health systems. </a:t>
            </a:r>
          </a:p>
          <a:p>
            <a:endParaRPr lang="en-US" dirty="0"/>
          </a:p>
          <a:p>
            <a:r>
              <a:rPr lang="en-US" dirty="0"/>
              <a:t>Physical therapists and physical therapist assistants demonstrate professional values in all aspects of their practice. </a:t>
            </a:r>
          </a:p>
        </p:txBody>
      </p:sp>
      <p:sp>
        <p:nvSpPr>
          <p:cNvPr id="4" name="Slide Number Placeholder 3"/>
          <p:cNvSpPr>
            <a:spLocks noGrp="1"/>
          </p:cNvSpPr>
          <p:nvPr>
            <p:ph type="sldNum" sz="quarter" idx="5"/>
          </p:nvPr>
        </p:nvSpPr>
        <p:spPr/>
        <p:txBody>
          <a:bodyPr/>
          <a:lstStyle/>
          <a:p>
            <a:fld id="{6AEFB637-B57D-4560-B50F-19DE43BA0930}" type="slidenum">
              <a:rPr lang="en-US" smtClean="0"/>
              <a:t>11</a:t>
            </a:fld>
            <a:endParaRPr lang="en-US"/>
          </a:p>
        </p:txBody>
      </p:sp>
    </p:spTree>
    <p:extLst>
      <p:ext uri="{BB962C8B-B14F-4D97-AF65-F5344CB8AC3E}">
        <p14:creationId xmlns:p14="http://schemas.microsoft.com/office/powerpoint/2010/main" val="99635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12</a:t>
            </a:fld>
            <a:endParaRPr lang="en-US"/>
          </a:p>
        </p:txBody>
      </p:sp>
    </p:spTree>
    <p:extLst>
      <p:ext uri="{BB962C8B-B14F-4D97-AF65-F5344CB8AC3E}">
        <p14:creationId xmlns:p14="http://schemas.microsoft.com/office/powerpoint/2010/main" val="52039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values guide the behavior of PTs and PTAs to provide the highest quality of physical therapist services. The core values retain the physical therapist as the person ultimately responsible for </a:t>
            </a:r>
            <a:r>
              <a:rPr lang="en-US"/>
              <a:t>providing safe, accessible, </a:t>
            </a:r>
            <a:r>
              <a:rPr lang="en-US" dirty="0"/>
              <a:t>cost</a:t>
            </a:r>
            <a:r>
              <a:rPr lang="en-US"/>
              <a:t>‐effective, </a:t>
            </a:r>
            <a:r>
              <a:rPr lang="en-US" dirty="0"/>
              <a:t>and evidence‐based services; and the physical therapist assistant as the only individual who assists the physical therapist </a:t>
            </a:r>
            <a:r>
              <a:rPr lang="en-US"/>
              <a:t>in practice, </a:t>
            </a:r>
            <a:r>
              <a:rPr lang="en-US" dirty="0"/>
              <a:t>working under the direction and supervision of the physical therapist. </a:t>
            </a:r>
          </a:p>
          <a:p>
            <a:endParaRPr lang="en-US" dirty="0"/>
          </a:p>
          <a:p>
            <a:r>
              <a:rPr lang="en-US" dirty="0"/>
              <a:t>Grounded in these </a:t>
            </a:r>
            <a:r>
              <a:rPr lang="en-US"/>
              <a:t>core values, </a:t>
            </a:r>
            <a:r>
              <a:rPr lang="en-US" dirty="0"/>
              <a:t>physical therapists and physical therapist assistants work collaboratively with individuals at all stages </a:t>
            </a:r>
            <a:r>
              <a:rPr lang="en-US"/>
              <a:t>of life, </a:t>
            </a:r>
            <a:r>
              <a:rPr lang="en-US" dirty="0"/>
              <a:t>their families </a:t>
            </a:r>
            <a:r>
              <a:rPr lang="en-US"/>
              <a:t>and communities, </a:t>
            </a:r>
            <a:r>
              <a:rPr lang="en-US" dirty="0"/>
              <a:t>and professionals in other health disciplines to achieve shared goals. PTs and PTAs honor the individual as the focus of all service delivery and respect the contributions made by other health providers. </a:t>
            </a:r>
            <a:r>
              <a:rPr lang="en-US"/>
              <a:t>In addition, </a:t>
            </a:r>
            <a:r>
              <a:rPr lang="en-US" dirty="0"/>
              <a:t>physical therapists accept responsibility and accountability for exercising professional judgment within their scope of practice.</a:t>
            </a:r>
          </a:p>
          <a:p>
            <a:endParaRPr lang="en-US" dirty="0"/>
          </a:p>
          <a:p>
            <a:r>
              <a:rPr lang="en-US" dirty="0"/>
              <a:t>Physical therapists ensure that their clinical judgment and the needs of the individual have primacy </a:t>
            </a:r>
            <a:r>
              <a:rPr lang="en-US"/>
              <a:t>over organizational, payment, </a:t>
            </a:r>
            <a:r>
              <a:rPr lang="en-US" dirty="0"/>
              <a:t>or other pressures that might arise in conflict.</a:t>
            </a:r>
          </a:p>
          <a:p>
            <a:endParaRPr lang="en-US" dirty="0"/>
          </a:p>
          <a:p>
            <a:r>
              <a:rPr lang="en-US" dirty="0"/>
              <a:t>The core values are defined individually on the following slides. </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13</a:t>
            </a:fld>
            <a:endParaRPr lang="en-US"/>
          </a:p>
        </p:txBody>
      </p:sp>
    </p:spTree>
    <p:extLst>
      <p:ext uri="{BB962C8B-B14F-4D97-AF65-F5344CB8AC3E}">
        <p14:creationId xmlns:p14="http://schemas.microsoft.com/office/powerpoint/2010/main" val="152448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2022 American Physical Therapy Association. All rights reserved.</a:t>
            </a:r>
          </a:p>
        </p:txBody>
      </p:sp>
    </p:spTree>
    <p:extLst>
      <p:ext uri="{BB962C8B-B14F-4D97-AF65-F5344CB8AC3E}">
        <p14:creationId xmlns:p14="http://schemas.microsoft.com/office/powerpoint/2010/main" val="14734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Full Blee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65745A1-62F6-4563-92E8-B2EB2AB5BF7B}"/>
              </a:ext>
            </a:extLst>
          </p:cNvPr>
          <p:cNvSpPr>
            <a:spLocks noGrp="1"/>
          </p:cNvSpPr>
          <p:nvPr>
            <p:ph type="pic" sz="quarter" idx="10"/>
          </p:nvPr>
        </p:nvSpPr>
        <p:spPr>
          <a:xfrm>
            <a:off x="0" y="0"/>
            <a:ext cx="12192000" cy="6400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FC4BB72A-F555-4541-B2F4-687658B2704C}"/>
              </a:ext>
            </a:extLst>
          </p:cNvPr>
          <p:cNvGrpSpPr/>
          <p:nvPr userDrawn="1"/>
        </p:nvGrpSpPr>
        <p:grpSpPr>
          <a:xfrm>
            <a:off x="0" y="6400800"/>
            <a:ext cx="12192000" cy="457200"/>
            <a:chOff x="0" y="6400800"/>
            <a:chExt cx="12192000" cy="457200"/>
          </a:xfrm>
        </p:grpSpPr>
        <p:sp>
          <p:nvSpPr>
            <p:cNvPr id="11" name="Rectangle 10">
              <a:extLst>
                <a:ext uri="{FF2B5EF4-FFF2-40B4-BE49-F238E27FC236}">
                  <a16:creationId xmlns:a16="http://schemas.microsoft.com/office/drawing/2014/main" id="{467837F5-09EC-4910-8C5F-7074A6EA971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13E1CB3-94A2-4BE7-A665-A5E77990FA6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8216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D42FA504-F343-4C47-A90A-ADE7F405F73F}"/>
              </a:ext>
            </a:extLst>
          </p:cNvPr>
          <p:cNvSpPr>
            <a:spLocks noGrp="1"/>
          </p:cNvSpPr>
          <p:nvPr>
            <p:ph type="media" sz="quarter" idx="10"/>
          </p:nvPr>
        </p:nvSpPr>
        <p:spPr>
          <a:xfrm>
            <a:off x="0" y="0"/>
            <a:ext cx="12192000" cy="6400800"/>
          </a:xfrm>
        </p:spPr>
        <p:txBody>
          <a:bodyPr/>
          <a:lstStyle>
            <a:lvl1pPr marL="0" indent="0">
              <a:buNone/>
              <a:defRPr/>
            </a:lvl1pPr>
          </a:lstStyle>
          <a:p>
            <a:r>
              <a:rPr lang="en-US"/>
              <a:t>Click icon to add media</a:t>
            </a:r>
            <a:endParaRPr lang="en-US" dirty="0"/>
          </a:p>
        </p:txBody>
      </p:sp>
      <p:sp>
        <p:nvSpPr>
          <p:cNvPr id="2" name="Title 1">
            <a:extLst>
              <a:ext uri="{FF2B5EF4-FFF2-40B4-BE49-F238E27FC236}">
                <a16:creationId xmlns:a16="http://schemas.microsoft.com/office/drawing/2014/main" id="{07415F45-B30A-487B-84E0-8808D0D58BE3}"/>
              </a:ext>
            </a:extLst>
          </p:cNvPr>
          <p:cNvSpPr>
            <a:spLocks noGrp="1"/>
          </p:cNvSpPr>
          <p:nvPr>
            <p:ph type="title"/>
          </p:nvPr>
        </p:nvSpPr>
        <p:spPr/>
        <p:txBody>
          <a:bodyPr/>
          <a:lstStyle/>
          <a:p>
            <a:r>
              <a:rPr lang="en-US"/>
              <a:t>Click to edit Master title style</a:t>
            </a:r>
            <a:endParaRPr lang="en-US" dirty="0"/>
          </a:p>
        </p:txBody>
      </p:sp>
      <p:grpSp>
        <p:nvGrpSpPr>
          <p:cNvPr id="8" name="Group 7">
            <a:extLst>
              <a:ext uri="{FF2B5EF4-FFF2-40B4-BE49-F238E27FC236}">
                <a16:creationId xmlns:a16="http://schemas.microsoft.com/office/drawing/2014/main" id="{A2985578-F2CD-416A-93C7-5E1A37372E47}"/>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A12C699D-7D2F-474A-8836-C19CC60443FE}"/>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5CAAC025-B907-41A0-AE69-010D2CAA8318}"/>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5782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720F-4AC9-4752-A836-935ABA80AAF4}"/>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3216C19A-F5F3-4863-A1C7-549E63253DB2}"/>
              </a:ext>
            </a:extLst>
          </p:cNvPr>
          <p:cNvSpPr>
            <a:spLocks noGrp="1" noChangeAspect="1"/>
          </p:cNvSpPr>
          <p:nvPr>
            <p:ph type="pic" sz="quarter" idx="10"/>
          </p:nvPr>
        </p:nvSpPr>
        <p:spPr>
          <a:xfrm>
            <a:off x="708342"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8" name="Picture Placeholder 3">
            <a:extLst>
              <a:ext uri="{FF2B5EF4-FFF2-40B4-BE49-F238E27FC236}">
                <a16:creationId xmlns:a16="http://schemas.microsoft.com/office/drawing/2014/main" id="{878D1872-224B-4415-B66D-B62B4EF1646F}"/>
              </a:ext>
            </a:extLst>
          </p:cNvPr>
          <p:cNvSpPr>
            <a:spLocks noGrp="1" noChangeAspect="1"/>
          </p:cNvSpPr>
          <p:nvPr>
            <p:ph type="pic" sz="quarter" idx="12"/>
          </p:nvPr>
        </p:nvSpPr>
        <p:spPr>
          <a:xfrm>
            <a:off x="3496491"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6432C2AA-8BAA-4E23-92B0-AE9C31CE0412}"/>
              </a:ext>
            </a:extLst>
          </p:cNvPr>
          <p:cNvSpPr>
            <a:spLocks noGrp="1" noChangeAspect="1"/>
          </p:cNvSpPr>
          <p:nvPr>
            <p:ph type="pic" sz="quarter" idx="14"/>
          </p:nvPr>
        </p:nvSpPr>
        <p:spPr>
          <a:xfrm>
            <a:off x="6284640"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4" name="Picture Placeholder 3">
            <a:extLst>
              <a:ext uri="{FF2B5EF4-FFF2-40B4-BE49-F238E27FC236}">
                <a16:creationId xmlns:a16="http://schemas.microsoft.com/office/drawing/2014/main" id="{BFED39F0-CC8F-4B41-8755-08DC9822084D}"/>
              </a:ext>
            </a:extLst>
          </p:cNvPr>
          <p:cNvSpPr>
            <a:spLocks noGrp="1" noChangeAspect="1"/>
          </p:cNvSpPr>
          <p:nvPr>
            <p:ph type="pic" sz="quarter" idx="16"/>
          </p:nvPr>
        </p:nvSpPr>
        <p:spPr>
          <a:xfrm>
            <a:off x="9072789"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DC1226DD-EDFF-43D0-BB5B-7F43E23CB760}"/>
              </a:ext>
            </a:extLst>
          </p:cNvPr>
          <p:cNvSpPr>
            <a:spLocks noGrp="1"/>
          </p:cNvSpPr>
          <p:nvPr>
            <p:ph type="body" sz="quarter" idx="18"/>
          </p:nvPr>
        </p:nvSpPr>
        <p:spPr>
          <a:xfrm>
            <a:off x="617061"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0">
            <a:extLst>
              <a:ext uri="{FF2B5EF4-FFF2-40B4-BE49-F238E27FC236}">
                <a16:creationId xmlns:a16="http://schemas.microsoft.com/office/drawing/2014/main" id="{BCB071A6-2EE8-4E28-A201-D82CE5589715}"/>
              </a:ext>
            </a:extLst>
          </p:cNvPr>
          <p:cNvSpPr>
            <a:spLocks noGrp="1"/>
          </p:cNvSpPr>
          <p:nvPr>
            <p:ph type="body" sz="quarter" idx="19"/>
          </p:nvPr>
        </p:nvSpPr>
        <p:spPr>
          <a:xfrm>
            <a:off x="340521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0">
            <a:extLst>
              <a:ext uri="{FF2B5EF4-FFF2-40B4-BE49-F238E27FC236}">
                <a16:creationId xmlns:a16="http://schemas.microsoft.com/office/drawing/2014/main" id="{10B02836-9DAB-4365-B234-A1C257DFA5B8}"/>
              </a:ext>
            </a:extLst>
          </p:cNvPr>
          <p:cNvSpPr>
            <a:spLocks noGrp="1"/>
          </p:cNvSpPr>
          <p:nvPr>
            <p:ph type="body" sz="quarter" idx="20"/>
          </p:nvPr>
        </p:nvSpPr>
        <p:spPr>
          <a:xfrm>
            <a:off x="619320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DBE2EB0E-A3B6-4867-9EB8-2813D5F304A0}"/>
              </a:ext>
            </a:extLst>
          </p:cNvPr>
          <p:cNvSpPr>
            <a:spLocks noGrp="1"/>
          </p:cNvSpPr>
          <p:nvPr>
            <p:ph type="body" sz="quarter" idx="21"/>
          </p:nvPr>
        </p:nvSpPr>
        <p:spPr>
          <a:xfrm>
            <a:off x="898119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5C76EFC1-A707-45EF-B95C-B04DFAFDFC77}"/>
              </a:ext>
            </a:extLst>
          </p:cNvPr>
          <p:cNvGrpSpPr/>
          <p:nvPr userDrawn="1"/>
        </p:nvGrpSpPr>
        <p:grpSpPr>
          <a:xfrm>
            <a:off x="0" y="6400800"/>
            <a:ext cx="12192000" cy="457200"/>
            <a:chOff x="0" y="6400800"/>
            <a:chExt cx="12192000" cy="457200"/>
          </a:xfrm>
        </p:grpSpPr>
        <p:sp>
          <p:nvSpPr>
            <p:cNvPr id="16" name="Rectangle 15">
              <a:extLst>
                <a:ext uri="{FF2B5EF4-FFF2-40B4-BE49-F238E27FC236}">
                  <a16:creationId xmlns:a16="http://schemas.microsoft.com/office/drawing/2014/main" id="{1FC882AE-B31F-4EA3-863D-7975CBD48CB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D972699C-A0B3-4460-9AA0-14FB8E1EED8E}"/>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48266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3FD56D9A-E2A1-4797-8E05-0700041A1255}"/>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DE494F40-9065-42F9-B00B-17B331F41771}"/>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5B8FD3D7-5D03-4E01-9EB3-284FF097032F}"/>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8186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490255-3216-4C28-8FD0-63DDA84E8658}"/>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72E71B2B-59D8-40F2-8F3C-60F4C4D95AB4}"/>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D5C68C83-0FC1-4E5A-A97F-326C7403BFFD}"/>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68125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39"/>
            <a:ext cx="7315200" cy="3474720"/>
          </a:xfrm>
        </p:spPr>
        <p:txBody>
          <a:bodyPr>
            <a:noAutofit/>
          </a:bodyPr>
          <a:lstStyle>
            <a:lvl1pPr>
              <a:defRPr sz="7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2811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1DE1E70-4A54-450A-829E-00644A927BBA}"/>
              </a:ext>
            </a:extLst>
          </p:cNvPr>
          <p:cNvSpPr txBox="1"/>
          <p:nvPr userDrawn="1"/>
        </p:nvSpPr>
        <p:spPr>
          <a:xfrm>
            <a:off x="640080" y="1005840"/>
            <a:ext cx="6400800" cy="2286000"/>
          </a:xfrm>
          <a:prstGeom prst="rect">
            <a:avLst/>
          </a:prstGeom>
          <a:noFill/>
        </p:spPr>
        <p:txBody>
          <a:bodyPr wrap="square" rtlCol="0">
            <a:spAutoFit/>
          </a:bodyPr>
          <a:lstStyle/>
          <a:p>
            <a:r>
              <a:rPr lang="en-US" sz="4000" dirty="0">
                <a:solidFill>
                  <a:schemeClr val="bg1"/>
                </a:solidFill>
                <a:latin typeface="+mj-lt"/>
              </a:rPr>
              <a:t>Building a community that advances the profession of physical therapy to improve the health of society.</a:t>
            </a:r>
          </a:p>
        </p:txBody>
      </p:sp>
    </p:spTree>
    <p:extLst>
      <p:ext uri="{BB962C8B-B14F-4D97-AF65-F5344CB8AC3E}">
        <p14:creationId xmlns:p14="http://schemas.microsoft.com/office/powerpoint/2010/main" val="5697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ash">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5E69B-FC88-47FB-8C2F-EDDE854C1D0C}"/>
              </a:ext>
            </a:extLst>
          </p:cNvPr>
          <p:cNvPicPr>
            <a:picLocks noChangeAspect="1"/>
          </p:cNvPicPr>
          <p:nvPr userDrawn="1"/>
        </p:nvPicPr>
        <p:blipFill>
          <a:blip r:embed="rId2"/>
          <a:srcRect/>
          <a:stretch/>
        </p:blipFill>
        <p:spPr>
          <a:xfrm>
            <a:off x="1981200" y="1409700"/>
            <a:ext cx="8229600" cy="4038599"/>
          </a:xfrm>
          <a:prstGeom prst="rect">
            <a:avLst/>
          </a:prstGeom>
        </p:spPr>
      </p:pic>
    </p:spTree>
    <p:extLst>
      <p:ext uri="{BB962C8B-B14F-4D97-AF65-F5344CB8AC3E}">
        <p14:creationId xmlns:p14="http://schemas.microsoft.com/office/powerpoint/2010/main" val="328974047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2023 American Physical Therapy Association. All rights reserved.</a:t>
            </a:r>
          </a:p>
        </p:txBody>
      </p:sp>
    </p:spTree>
    <p:extLst>
      <p:ext uri="{BB962C8B-B14F-4D97-AF65-F5344CB8AC3E}">
        <p14:creationId xmlns:p14="http://schemas.microsoft.com/office/powerpoint/2010/main" val="102030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branded 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rotWithShape="1">
          <a:blip r:embed="rId2"/>
          <a:srcRect t="33182"/>
          <a:stretch/>
        </p:blipFill>
        <p:spPr>
          <a:xfrm>
            <a:off x="0" y="2275608"/>
            <a:ext cx="12192000" cy="4582391"/>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
        <p:nvSpPr>
          <p:cNvPr id="7" name="Text Placeholder 4">
            <a:extLst>
              <a:ext uri="{FF2B5EF4-FFF2-40B4-BE49-F238E27FC236}">
                <a16:creationId xmlns:a16="http://schemas.microsoft.com/office/drawing/2014/main" id="{E797E1AF-92E0-0548-9723-0D16A6C203E6}"/>
              </a:ext>
            </a:extLst>
          </p:cNvPr>
          <p:cNvSpPr>
            <a:spLocks noGrp="1"/>
          </p:cNvSpPr>
          <p:nvPr>
            <p:ph type="body" sz="quarter" idx="10" hasCustomPrompt="1"/>
          </p:nvPr>
        </p:nvSpPr>
        <p:spPr>
          <a:xfrm>
            <a:off x="8541327" y="457201"/>
            <a:ext cx="3117273" cy="1631372"/>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a:t>Request logo lockup from brand@apta.org</a:t>
            </a:r>
          </a:p>
        </p:txBody>
      </p:sp>
    </p:spTree>
    <p:extLst>
      <p:ext uri="{BB962C8B-B14F-4D97-AF65-F5344CB8AC3E}">
        <p14:creationId xmlns:p14="http://schemas.microsoft.com/office/powerpoint/2010/main" val="96208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branded 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rotWithShape="1">
          <a:blip r:embed="rId2"/>
          <a:srcRect t="33182"/>
          <a:stretch/>
        </p:blipFill>
        <p:spPr>
          <a:xfrm>
            <a:off x="0" y="2275608"/>
            <a:ext cx="12192000" cy="4582391"/>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
        <p:nvSpPr>
          <p:cNvPr id="7" name="Text Placeholder 4">
            <a:extLst>
              <a:ext uri="{FF2B5EF4-FFF2-40B4-BE49-F238E27FC236}">
                <a16:creationId xmlns:a16="http://schemas.microsoft.com/office/drawing/2014/main" id="{E797E1AF-92E0-0548-9723-0D16A6C203E6}"/>
              </a:ext>
            </a:extLst>
          </p:cNvPr>
          <p:cNvSpPr>
            <a:spLocks noGrp="1"/>
          </p:cNvSpPr>
          <p:nvPr>
            <p:ph type="body" sz="quarter" idx="10" hasCustomPrompt="1"/>
          </p:nvPr>
        </p:nvSpPr>
        <p:spPr>
          <a:xfrm>
            <a:off x="8541327" y="457201"/>
            <a:ext cx="3117273" cy="1631372"/>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a:t>Request logo lockup from brand@apta.org</a:t>
            </a:r>
          </a:p>
        </p:txBody>
      </p:sp>
    </p:spTree>
    <p:extLst>
      <p:ext uri="{BB962C8B-B14F-4D97-AF65-F5344CB8AC3E}">
        <p14:creationId xmlns:p14="http://schemas.microsoft.com/office/powerpoint/2010/main" val="2288402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1463040"/>
            <a:ext cx="10058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4BD4E7A3-BE84-4591-9AA2-D2B5C2616E68}"/>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5EE04567-A6A8-4EE0-AA53-C05D522DA14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E35D198-F9C3-43D8-985A-D35C2F031141}"/>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178414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2926080"/>
            <a:ext cx="10058400" cy="298075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0A4786C-46FE-44BD-BA3B-EBCED400E57C}"/>
              </a:ext>
            </a:extLst>
          </p:cNvPr>
          <p:cNvSpPr>
            <a:spLocks noGrp="1"/>
          </p:cNvSpPr>
          <p:nvPr>
            <p:ph type="body" sz="quarter" idx="10"/>
          </p:nvPr>
        </p:nvSpPr>
        <p:spPr>
          <a:xfrm>
            <a:off x="640080" y="1463675"/>
            <a:ext cx="10058400" cy="1371600"/>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a:t>Click to edit Master text styles</a:t>
            </a:r>
          </a:p>
        </p:txBody>
      </p:sp>
      <p:grpSp>
        <p:nvGrpSpPr>
          <p:cNvPr id="8" name="Group 7">
            <a:extLst>
              <a:ext uri="{FF2B5EF4-FFF2-40B4-BE49-F238E27FC236}">
                <a16:creationId xmlns:a16="http://schemas.microsoft.com/office/drawing/2014/main" id="{71442BFC-0581-4627-8C21-F514A9706DDB}"/>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8CAACE32-95B3-4AB3-A1DA-BD71BCA5DD1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E928C5BC-14B4-40CB-889F-06C281F398AA}"/>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153661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4 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CE3E9-31F9-4B5E-BE60-C9B2606782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67349-DB0F-487C-8810-FC8B51951C24}"/>
              </a:ext>
            </a:extLst>
          </p:cNvPr>
          <p:cNvSpPr>
            <a:spLocks noGrp="1"/>
          </p:cNvSpPr>
          <p:nvPr>
            <p:ph type="title"/>
          </p:nvPr>
        </p:nvSpPr>
        <p:spPr>
          <a:xfrm>
            <a:off x="640080" y="822960"/>
            <a:ext cx="10058400" cy="1371600"/>
          </a:xfrm>
        </p:spPr>
        <p:txBody>
          <a:bodyPr anchor="b">
            <a:normAutofit/>
          </a:bodyPr>
          <a:lstStyle>
            <a:lvl1pPr>
              <a:defRPr sz="36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374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Bleed 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40"/>
            <a:ext cx="7315200" cy="182880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33910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1EDE05B-AD78-4CED-BAC9-855E9322DEEA}"/>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08DEA25B-D455-4916-87EA-25F4E961000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EC6E795-A1E2-4EFF-A27D-EA6574CECB00}"/>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53779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11" name="Text Placeholder 5">
            <a:extLst>
              <a:ext uri="{FF2B5EF4-FFF2-40B4-BE49-F238E27FC236}">
                <a16:creationId xmlns:a16="http://schemas.microsoft.com/office/drawing/2014/main" id="{B86971FC-E50D-42C5-85D9-FF1D1F756C98}"/>
              </a:ext>
            </a:extLst>
          </p:cNvPr>
          <p:cNvSpPr>
            <a:spLocks noGrp="1"/>
          </p:cNvSpPr>
          <p:nvPr>
            <p:ph type="body" sz="quarter" idx="11"/>
          </p:nvPr>
        </p:nvSpPr>
        <p:spPr>
          <a:xfrm>
            <a:off x="585216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grpSp>
        <p:nvGrpSpPr>
          <p:cNvPr id="12" name="Group 11">
            <a:extLst>
              <a:ext uri="{FF2B5EF4-FFF2-40B4-BE49-F238E27FC236}">
                <a16:creationId xmlns:a16="http://schemas.microsoft.com/office/drawing/2014/main" id="{CA531766-D28A-4FAA-B43A-3ADEFDA88161}"/>
              </a:ext>
            </a:extLst>
          </p:cNvPr>
          <p:cNvGrpSpPr/>
          <p:nvPr userDrawn="1"/>
        </p:nvGrpSpPr>
        <p:grpSpPr>
          <a:xfrm>
            <a:off x="0" y="6400800"/>
            <a:ext cx="12192000" cy="457200"/>
            <a:chOff x="0" y="6400800"/>
            <a:chExt cx="12192000" cy="457200"/>
          </a:xfrm>
        </p:grpSpPr>
        <p:sp>
          <p:nvSpPr>
            <p:cNvPr id="13" name="Rectangle 12">
              <a:extLst>
                <a:ext uri="{FF2B5EF4-FFF2-40B4-BE49-F238E27FC236}">
                  <a16:creationId xmlns:a16="http://schemas.microsoft.com/office/drawing/2014/main" id="{D98EA04F-0893-4B90-B139-284091CE8060}"/>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CCD5B633-5759-4A62-B510-8EBECCC36CD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960751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0C53597D-4F1F-4956-91FE-1FA769B7C10E}"/>
              </a:ext>
            </a:extLst>
          </p:cNvPr>
          <p:cNvSpPr>
            <a:spLocks noGrp="1"/>
          </p:cNvSpPr>
          <p:nvPr>
            <p:ph type="pic" sz="quarter" idx="11"/>
          </p:nvPr>
        </p:nvSpPr>
        <p:spPr>
          <a:xfrm>
            <a:off x="5851525" y="1736724"/>
            <a:ext cx="4846638" cy="4389755"/>
          </a:xfrm>
        </p:spPr>
        <p:txBody>
          <a:bodyPr/>
          <a:lstStyle>
            <a:lvl1pPr marL="0" indent="0">
              <a:buFontTx/>
              <a:buNone/>
              <a:defRPr/>
            </a:lvl1pPr>
          </a:lstStyle>
          <a:p>
            <a:r>
              <a:rPr lang="en-US"/>
              <a:t>Click icon to add picture</a:t>
            </a:r>
            <a:endParaRPr lang="en-US" dirty="0"/>
          </a:p>
        </p:txBody>
      </p:sp>
      <p:grpSp>
        <p:nvGrpSpPr>
          <p:cNvPr id="11" name="Group 10">
            <a:extLst>
              <a:ext uri="{FF2B5EF4-FFF2-40B4-BE49-F238E27FC236}">
                <a16:creationId xmlns:a16="http://schemas.microsoft.com/office/drawing/2014/main" id="{DE2E4EAC-3931-4980-82CE-01512E9D751D}"/>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B5ED8B99-E36A-4C0C-9AEB-3F1982E58018}"/>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1CAC9F3-6EB4-4F05-901C-3B5C6A8646D6}"/>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63948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Full Blee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65745A1-62F6-4563-92E8-B2EB2AB5BF7B}"/>
              </a:ext>
            </a:extLst>
          </p:cNvPr>
          <p:cNvSpPr>
            <a:spLocks noGrp="1"/>
          </p:cNvSpPr>
          <p:nvPr>
            <p:ph type="pic" sz="quarter" idx="10"/>
          </p:nvPr>
        </p:nvSpPr>
        <p:spPr>
          <a:xfrm>
            <a:off x="0" y="0"/>
            <a:ext cx="12192000" cy="6400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FC4BB72A-F555-4541-B2F4-687658B2704C}"/>
              </a:ext>
            </a:extLst>
          </p:cNvPr>
          <p:cNvGrpSpPr/>
          <p:nvPr userDrawn="1"/>
        </p:nvGrpSpPr>
        <p:grpSpPr>
          <a:xfrm>
            <a:off x="0" y="6400800"/>
            <a:ext cx="12192000" cy="457200"/>
            <a:chOff x="0" y="6400800"/>
            <a:chExt cx="12192000" cy="457200"/>
          </a:xfrm>
        </p:grpSpPr>
        <p:sp>
          <p:nvSpPr>
            <p:cNvPr id="11" name="Rectangle 10">
              <a:extLst>
                <a:ext uri="{FF2B5EF4-FFF2-40B4-BE49-F238E27FC236}">
                  <a16:creationId xmlns:a16="http://schemas.microsoft.com/office/drawing/2014/main" id="{467837F5-09EC-4910-8C5F-7074A6EA971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13E1CB3-94A2-4BE7-A665-A5E77990FA6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450051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D42FA504-F343-4C47-A90A-ADE7F405F73F}"/>
              </a:ext>
            </a:extLst>
          </p:cNvPr>
          <p:cNvSpPr>
            <a:spLocks noGrp="1"/>
          </p:cNvSpPr>
          <p:nvPr>
            <p:ph type="media" sz="quarter" idx="10"/>
          </p:nvPr>
        </p:nvSpPr>
        <p:spPr>
          <a:xfrm>
            <a:off x="0" y="0"/>
            <a:ext cx="12192000" cy="6400800"/>
          </a:xfrm>
        </p:spPr>
        <p:txBody>
          <a:bodyPr/>
          <a:lstStyle>
            <a:lvl1pPr marL="0" indent="0">
              <a:buNone/>
              <a:defRPr/>
            </a:lvl1pPr>
          </a:lstStyle>
          <a:p>
            <a:r>
              <a:rPr lang="en-US"/>
              <a:t>Click icon to add media</a:t>
            </a:r>
            <a:endParaRPr lang="en-US" dirty="0"/>
          </a:p>
        </p:txBody>
      </p:sp>
      <p:sp>
        <p:nvSpPr>
          <p:cNvPr id="2" name="Title 1">
            <a:extLst>
              <a:ext uri="{FF2B5EF4-FFF2-40B4-BE49-F238E27FC236}">
                <a16:creationId xmlns:a16="http://schemas.microsoft.com/office/drawing/2014/main" id="{07415F45-B30A-487B-84E0-8808D0D58BE3}"/>
              </a:ext>
            </a:extLst>
          </p:cNvPr>
          <p:cNvSpPr>
            <a:spLocks noGrp="1"/>
          </p:cNvSpPr>
          <p:nvPr>
            <p:ph type="title"/>
          </p:nvPr>
        </p:nvSpPr>
        <p:spPr/>
        <p:txBody>
          <a:bodyPr/>
          <a:lstStyle/>
          <a:p>
            <a:r>
              <a:rPr lang="en-US"/>
              <a:t>Click to edit Master title style</a:t>
            </a:r>
            <a:endParaRPr lang="en-US" dirty="0"/>
          </a:p>
        </p:txBody>
      </p:sp>
      <p:grpSp>
        <p:nvGrpSpPr>
          <p:cNvPr id="8" name="Group 7">
            <a:extLst>
              <a:ext uri="{FF2B5EF4-FFF2-40B4-BE49-F238E27FC236}">
                <a16:creationId xmlns:a16="http://schemas.microsoft.com/office/drawing/2014/main" id="{A2985578-F2CD-416A-93C7-5E1A37372E47}"/>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A12C699D-7D2F-474A-8836-C19CC60443FE}"/>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5CAAC025-B907-41A0-AE69-010D2CAA8318}"/>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052694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720F-4AC9-4752-A836-935ABA80AAF4}"/>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3216C19A-F5F3-4863-A1C7-549E63253DB2}"/>
              </a:ext>
            </a:extLst>
          </p:cNvPr>
          <p:cNvSpPr>
            <a:spLocks noGrp="1" noChangeAspect="1"/>
          </p:cNvSpPr>
          <p:nvPr>
            <p:ph type="pic" sz="quarter" idx="10"/>
          </p:nvPr>
        </p:nvSpPr>
        <p:spPr>
          <a:xfrm>
            <a:off x="708342"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8" name="Picture Placeholder 3">
            <a:extLst>
              <a:ext uri="{FF2B5EF4-FFF2-40B4-BE49-F238E27FC236}">
                <a16:creationId xmlns:a16="http://schemas.microsoft.com/office/drawing/2014/main" id="{878D1872-224B-4415-B66D-B62B4EF1646F}"/>
              </a:ext>
            </a:extLst>
          </p:cNvPr>
          <p:cNvSpPr>
            <a:spLocks noGrp="1" noChangeAspect="1"/>
          </p:cNvSpPr>
          <p:nvPr>
            <p:ph type="pic" sz="quarter" idx="12"/>
          </p:nvPr>
        </p:nvSpPr>
        <p:spPr>
          <a:xfrm>
            <a:off x="3496491"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6432C2AA-8BAA-4E23-92B0-AE9C31CE0412}"/>
              </a:ext>
            </a:extLst>
          </p:cNvPr>
          <p:cNvSpPr>
            <a:spLocks noGrp="1" noChangeAspect="1"/>
          </p:cNvSpPr>
          <p:nvPr>
            <p:ph type="pic" sz="quarter" idx="14"/>
          </p:nvPr>
        </p:nvSpPr>
        <p:spPr>
          <a:xfrm>
            <a:off x="6284640"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4" name="Picture Placeholder 3">
            <a:extLst>
              <a:ext uri="{FF2B5EF4-FFF2-40B4-BE49-F238E27FC236}">
                <a16:creationId xmlns:a16="http://schemas.microsoft.com/office/drawing/2014/main" id="{BFED39F0-CC8F-4B41-8755-08DC9822084D}"/>
              </a:ext>
            </a:extLst>
          </p:cNvPr>
          <p:cNvSpPr>
            <a:spLocks noGrp="1" noChangeAspect="1"/>
          </p:cNvSpPr>
          <p:nvPr>
            <p:ph type="pic" sz="quarter" idx="16"/>
          </p:nvPr>
        </p:nvSpPr>
        <p:spPr>
          <a:xfrm>
            <a:off x="9072789"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DC1226DD-EDFF-43D0-BB5B-7F43E23CB760}"/>
              </a:ext>
            </a:extLst>
          </p:cNvPr>
          <p:cNvSpPr>
            <a:spLocks noGrp="1"/>
          </p:cNvSpPr>
          <p:nvPr>
            <p:ph type="body" sz="quarter" idx="18"/>
          </p:nvPr>
        </p:nvSpPr>
        <p:spPr>
          <a:xfrm>
            <a:off x="617061"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0">
            <a:extLst>
              <a:ext uri="{FF2B5EF4-FFF2-40B4-BE49-F238E27FC236}">
                <a16:creationId xmlns:a16="http://schemas.microsoft.com/office/drawing/2014/main" id="{BCB071A6-2EE8-4E28-A201-D82CE5589715}"/>
              </a:ext>
            </a:extLst>
          </p:cNvPr>
          <p:cNvSpPr>
            <a:spLocks noGrp="1"/>
          </p:cNvSpPr>
          <p:nvPr>
            <p:ph type="body" sz="quarter" idx="19"/>
          </p:nvPr>
        </p:nvSpPr>
        <p:spPr>
          <a:xfrm>
            <a:off x="340521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0">
            <a:extLst>
              <a:ext uri="{FF2B5EF4-FFF2-40B4-BE49-F238E27FC236}">
                <a16:creationId xmlns:a16="http://schemas.microsoft.com/office/drawing/2014/main" id="{10B02836-9DAB-4365-B234-A1C257DFA5B8}"/>
              </a:ext>
            </a:extLst>
          </p:cNvPr>
          <p:cNvSpPr>
            <a:spLocks noGrp="1"/>
          </p:cNvSpPr>
          <p:nvPr>
            <p:ph type="body" sz="quarter" idx="20"/>
          </p:nvPr>
        </p:nvSpPr>
        <p:spPr>
          <a:xfrm>
            <a:off x="619320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DBE2EB0E-A3B6-4867-9EB8-2813D5F304A0}"/>
              </a:ext>
            </a:extLst>
          </p:cNvPr>
          <p:cNvSpPr>
            <a:spLocks noGrp="1"/>
          </p:cNvSpPr>
          <p:nvPr>
            <p:ph type="body" sz="quarter" idx="21"/>
          </p:nvPr>
        </p:nvSpPr>
        <p:spPr>
          <a:xfrm>
            <a:off x="898119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5C76EFC1-A707-45EF-B95C-B04DFAFDFC77}"/>
              </a:ext>
            </a:extLst>
          </p:cNvPr>
          <p:cNvGrpSpPr/>
          <p:nvPr userDrawn="1"/>
        </p:nvGrpSpPr>
        <p:grpSpPr>
          <a:xfrm>
            <a:off x="0" y="6400800"/>
            <a:ext cx="12192000" cy="457200"/>
            <a:chOff x="0" y="6400800"/>
            <a:chExt cx="12192000" cy="457200"/>
          </a:xfrm>
        </p:grpSpPr>
        <p:sp>
          <p:nvSpPr>
            <p:cNvPr id="16" name="Rectangle 15">
              <a:extLst>
                <a:ext uri="{FF2B5EF4-FFF2-40B4-BE49-F238E27FC236}">
                  <a16:creationId xmlns:a16="http://schemas.microsoft.com/office/drawing/2014/main" id="{1FC882AE-B31F-4EA3-863D-7975CBD48CB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D972699C-A0B3-4460-9AA0-14FB8E1EED8E}"/>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5826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1463040"/>
            <a:ext cx="10058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4BD4E7A3-BE84-4591-9AA2-D2B5C2616E68}"/>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5EE04567-A6A8-4EE0-AA53-C05D522DA14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E35D198-F9C3-43D8-985A-D35C2F031141}"/>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829661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3FD56D9A-E2A1-4797-8E05-0700041A1255}"/>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DE494F40-9065-42F9-B00B-17B331F41771}"/>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5B8FD3D7-5D03-4E01-9EB3-284FF097032F}"/>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659243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490255-3216-4C28-8FD0-63DDA84E8658}"/>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72E71B2B-59D8-40F2-8F3C-60F4C4D95AB4}"/>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D5C68C83-0FC1-4E5A-A97F-326C7403BFFD}"/>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116797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39"/>
            <a:ext cx="7315200" cy="3474720"/>
          </a:xfrm>
        </p:spPr>
        <p:txBody>
          <a:bodyPr>
            <a:noAutofit/>
          </a:bodyPr>
          <a:lstStyle>
            <a:lvl1pPr>
              <a:defRPr sz="7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9588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1DE1E70-4A54-450A-829E-00644A927BBA}"/>
              </a:ext>
            </a:extLst>
          </p:cNvPr>
          <p:cNvSpPr txBox="1"/>
          <p:nvPr userDrawn="1"/>
        </p:nvSpPr>
        <p:spPr>
          <a:xfrm>
            <a:off x="640080" y="1005840"/>
            <a:ext cx="6400800" cy="2286000"/>
          </a:xfrm>
          <a:prstGeom prst="rect">
            <a:avLst/>
          </a:prstGeom>
          <a:noFill/>
        </p:spPr>
        <p:txBody>
          <a:bodyPr wrap="square" rtlCol="0">
            <a:spAutoFit/>
          </a:bodyPr>
          <a:lstStyle/>
          <a:p>
            <a:r>
              <a:rPr lang="en-US" sz="4000" dirty="0">
                <a:solidFill>
                  <a:schemeClr val="bg1"/>
                </a:solidFill>
                <a:latin typeface="+mj-lt"/>
              </a:rPr>
              <a:t>Building a community that advances the profession of physical therapy to improve the health of society.</a:t>
            </a:r>
          </a:p>
        </p:txBody>
      </p:sp>
    </p:spTree>
    <p:extLst>
      <p:ext uri="{BB962C8B-B14F-4D97-AF65-F5344CB8AC3E}">
        <p14:creationId xmlns:p14="http://schemas.microsoft.com/office/powerpoint/2010/main" val="66237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ash">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5E69B-FC88-47FB-8C2F-EDDE854C1D0C}"/>
              </a:ext>
            </a:extLst>
          </p:cNvPr>
          <p:cNvPicPr>
            <a:picLocks noChangeAspect="1"/>
          </p:cNvPicPr>
          <p:nvPr userDrawn="1"/>
        </p:nvPicPr>
        <p:blipFill>
          <a:blip r:embed="rId2"/>
          <a:srcRect/>
          <a:stretch/>
        </p:blipFill>
        <p:spPr>
          <a:xfrm>
            <a:off x="1981200" y="1409700"/>
            <a:ext cx="8229600" cy="4038599"/>
          </a:xfrm>
          <a:prstGeom prst="rect">
            <a:avLst/>
          </a:prstGeom>
        </p:spPr>
      </p:pic>
    </p:spTree>
    <p:extLst>
      <p:ext uri="{BB962C8B-B14F-4D97-AF65-F5344CB8AC3E}">
        <p14:creationId xmlns:p14="http://schemas.microsoft.com/office/powerpoint/2010/main" val="34358211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2926080"/>
            <a:ext cx="10058400" cy="298075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0A4786C-46FE-44BD-BA3B-EBCED400E57C}"/>
              </a:ext>
            </a:extLst>
          </p:cNvPr>
          <p:cNvSpPr>
            <a:spLocks noGrp="1"/>
          </p:cNvSpPr>
          <p:nvPr>
            <p:ph type="body" sz="quarter" idx="10"/>
          </p:nvPr>
        </p:nvSpPr>
        <p:spPr>
          <a:xfrm>
            <a:off x="640080" y="1463675"/>
            <a:ext cx="10058400" cy="1371600"/>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a:t>Click to edit Master text styles</a:t>
            </a:r>
          </a:p>
        </p:txBody>
      </p:sp>
      <p:grpSp>
        <p:nvGrpSpPr>
          <p:cNvPr id="8" name="Group 7">
            <a:extLst>
              <a:ext uri="{FF2B5EF4-FFF2-40B4-BE49-F238E27FC236}">
                <a16:creationId xmlns:a16="http://schemas.microsoft.com/office/drawing/2014/main" id="{71442BFC-0581-4627-8C21-F514A9706DDB}"/>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8CAACE32-95B3-4AB3-A1DA-BD71BCA5DD1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E928C5BC-14B4-40CB-889F-06C281F398AA}"/>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12144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 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CE3E9-31F9-4B5E-BE60-C9B2606782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67349-DB0F-487C-8810-FC8B51951C24}"/>
              </a:ext>
            </a:extLst>
          </p:cNvPr>
          <p:cNvSpPr>
            <a:spLocks noGrp="1"/>
          </p:cNvSpPr>
          <p:nvPr>
            <p:ph type="title"/>
          </p:nvPr>
        </p:nvSpPr>
        <p:spPr>
          <a:xfrm>
            <a:off x="640080" y="822960"/>
            <a:ext cx="10058400" cy="1371600"/>
          </a:xfrm>
        </p:spPr>
        <p:txBody>
          <a:bodyPr anchor="b">
            <a:normAutofit/>
          </a:bodyPr>
          <a:lstStyle>
            <a:lvl1pPr>
              <a:defRPr sz="36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3737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40"/>
            <a:ext cx="7315200" cy="182880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301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1EDE05B-AD78-4CED-BAC9-855E9322DEEA}"/>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08DEA25B-D455-4916-87EA-25F4E961000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EC6E795-A1E2-4EFF-A27D-EA6574CECB00}"/>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4180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11" name="Text Placeholder 5">
            <a:extLst>
              <a:ext uri="{FF2B5EF4-FFF2-40B4-BE49-F238E27FC236}">
                <a16:creationId xmlns:a16="http://schemas.microsoft.com/office/drawing/2014/main" id="{B86971FC-E50D-42C5-85D9-FF1D1F756C98}"/>
              </a:ext>
            </a:extLst>
          </p:cNvPr>
          <p:cNvSpPr>
            <a:spLocks noGrp="1"/>
          </p:cNvSpPr>
          <p:nvPr>
            <p:ph type="body" sz="quarter" idx="11"/>
          </p:nvPr>
        </p:nvSpPr>
        <p:spPr>
          <a:xfrm>
            <a:off x="585216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grpSp>
        <p:nvGrpSpPr>
          <p:cNvPr id="12" name="Group 11">
            <a:extLst>
              <a:ext uri="{FF2B5EF4-FFF2-40B4-BE49-F238E27FC236}">
                <a16:creationId xmlns:a16="http://schemas.microsoft.com/office/drawing/2014/main" id="{CA531766-D28A-4FAA-B43A-3ADEFDA88161}"/>
              </a:ext>
            </a:extLst>
          </p:cNvPr>
          <p:cNvGrpSpPr/>
          <p:nvPr userDrawn="1"/>
        </p:nvGrpSpPr>
        <p:grpSpPr>
          <a:xfrm>
            <a:off x="0" y="6400800"/>
            <a:ext cx="12192000" cy="457200"/>
            <a:chOff x="0" y="6400800"/>
            <a:chExt cx="12192000" cy="457200"/>
          </a:xfrm>
        </p:grpSpPr>
        <p:sp>
          <p:nvSpPr>
            <p:cNvPr id="13" name="Rectangle 12">
              <a:extLst>
                <a:ext uri="{FF2B5EF4-FFF2-40B4-BE49-F238E27FC236}">
                  <a16:creationId xmlns:a16="http://schemas.microsoft.com/office/drawing/2014/main" id="{D98EA04F-0893-4B90-B139-284091CE8060}"/>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CCD5B633-5759-4A62-B510-8EBECCC36CD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42109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0C53597D-4F1F-4956-91FE-1FA769B7C10E}"/>
              </a:ext>
            </a:extLst>
          </p:cNvPr>
          <p:cNvSpPr>
            <a:spLocks noGrp="1"/>
          </p:cNvSpPr>
          <p:nvPr>
            <p:ph type="pic" sz="quarter" idx="11"/>
          </p:nvPr>
        </p:nvSpPr>
        <p:spPr>
          <a:xfrm>
            <a:off x="5851525" y="1736724"/>
            <a:ext cx="4846638" cy="4389755"/>
          </a:xfrm>
        </p:spPr>
        <p:txBody>
          <a:bodyPr/>
          <a:lstStyle>
            <a:lvl1pPr marL="0" indent="0">
              <a:buFontTx/>
              <a:buNone/>
              <a:defRPr/>
            </a:lvl1pPr>
          </a:lstStyle>
          <a:p>
            <a:r>
              <a:rPr lang="en-US"/>
              <a:t>Click icon to add picture</a:t>
            </a:r>
            <a:endParaRPr lang="en-US" dirty="0"/>
          </a:p>
        </p:txBody>
      </p:sp>
      <p:grpSp>
        <p:nvGrpSpPr>
          <p:cNvPr id="11" name="Group 10">
            <a:extLst>
              <a:ext uri="{FF2B5EF4-FFF2-40B4-BE49-F238E27FC236}">
                <a16:creationId xmlns:a16="http://schemas.microsoft.com/office/drawing/2014/main" id="{DE2E4EAC-3931-4980-82CE-01512E9D751D}"/>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B5ED8B99-E36A-4C0C-9AEB-3F1982E58018}"/>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1CAC9F3-6EB4-4F05-901C-3B5C6A8646D6}"/>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38906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8F569-6101-470B-BF49-1B5C0605FBB8}"/>
              </a:ext>
            </a:extLst>
          </p:cNvPr>
          <p:cNvSpPr>
            <a:spLocks noGrp="1"/>
          </p:cNvSpPr>
          <p:nvPr>
            <p:ph type="title"/>
          </p:nvPr>
        </p:nvSpPr>
        <p:spPr>
          <a:xfrm>
            <a:off x="640080" y="457200"/>
            <a:ext cx="100584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A35A3-DEE8-47C6-B60C-88F82F8B16D0}"/>
              </a:ext>
            </a:extLst>
          </p:cNvPr>
          <p:cNvSpPr>
            <a:spLocks noGrp="1"/>
          </p:cNvSpPr>
          <p:nvPr>
            <p:ph type="body" idx="1"/>
          </p:nvPr>
        </p:nvSpPr>
        <p:spPr>
          <a:xfrm>
            <a:off x="640080" y="1463040"/>
            <a:ext cx="10058400" cy="4297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508495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3" r:id="rId4"/>
    <p:sldLayoutId id="2147483651" r:id="rId5"/>
    <p:sldLayoutId id="2147483661" r:id="rId6"/>
    <p:sldLayoutId id="2147483652" r:id="rId7"/>
    <p:sldLayoutId id="2147483658" r:id="rId8"/>
    <p:sldLayoutId id="2147483659" r:id="rId9"/>
    <p:sldLayoutId id="2147483654" r:id="rId10"/>
    <p:sldLayoutId id="2147483662" r:id="rId11"/>
    <p:sldLayoutId id="2147483665" r:id="rId12"/>
    <p:sldLayoutId id="2147483660" r:id="rId13"/>
    <p:sldLayoutId id="2147483655" r:id="rId14"/>
    <p:sldLayoutId id="2147483664" r:id="rId15"/>
    <p:sldLayoutId id="2147483666" r:id="rId16"/>
    <p:sldLayoutId id="2147483667" r:id="rId17"/>
  </p:sldLayoutIdLst>
  <p:txStyles>
    <p:title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8F569-6101-470B-BF49-1B5C0605FBB8}"/>
              </a:ext>
            </a:extLst>
          </p:cNvPr>
          <p:cNvSpPr>
            <a:spLocks noGrp="1"/>
          </p:cNvSpPr>
          <p:nvPr>
            <p:ph type="title"/>
          </p:nvPr>
        </p:nvSpPr>
        <p:spPr>
          <a:xfrm>
            <a:off x="640080" y="457200"/>
            <a:ext cx="100584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A35A3-DEE8-47C6-B60C-88F82F8B16D0}"/>
              </a:ext>
            </a:extLst>
          </p:cNvPr>
          <p:cNvSpPr>
            <a:spLocks noGrp="1"/>
          </p:cNvSpPr>
          <p:nvPr>
            <p:ph type="body" idx="1"/>
          </p:nvPr>
        </p:nvSpPr>
        <p:spPr>
          <a:xfrm>
            <a:off x="640080" y="1463040"/>
            <a:ext cx="10058400" cy="4297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61706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pta.org/contentassets/1787b4f8873443df9ceae0656f359457/corevaluesptandptahodp09-21-21-09.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6F_5DE304B6.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ta.org/apta-and-you/leadership-and-governance/policies/standards-of-practice-p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stroke/signs_symptoms.htm"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apta.org/patient-care/evidence-based-practice-resources/test-measure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B50574-6E5A-4998-A21E-3E0A5FD54A9F}"/>
              </a:ext>
            </a:extLst>
          </p:cNvPr>
          <p:cNvSpPr>
            <a:spLocks noGrp="1"/>
          </p:cNvSpPr>
          <p:nvPr>
            <p:ph type="ctrTitle"/>
          </p:nvPr>
        </p:nvSpPr>
        <p:spPr/>
        <p:txBody>
          <a:bodyPr>
            <a:normAutofit fontScale="90000"/>
          </a:bodyPr>
          <a:lstStyle/>
          <a:p>
            <a:r>
              <a:rPr lang="en-US" dirty="0"/>
              <a:t>APTA Guide to Physical Therapist Practice</a:t>
            </a:r>
            <a:br>
              <a:rPr lang="en-US" dirty="0"/>
            </a:br>
            <a:br>
              <a:rPr lang="en-US" dirty="0"/>
            </a:br>
            <a:r>
              <a:rPr lang="en-US" dirty="0"/>
              <a:t>Educator Module</a:t>
            </a:r>
          </a:p>
        </p:txBody>
      </p:sp>
      <p:sp>
        <p:nvSpPr>
          <p:cNvPr id="9" name="Subtitle 8">
            <a:extLst>
              <a:ext uri="{FF2B5EF4-FFF2-40B4-BE49-F238E27FC236}">
                <a16:creationId xmlns:a16="http://schemas.microsoft.com/office/drawing/2014/main" id="{E9CCFF57-5F72-4D5C-86CC-0607E1DE5246}"/>
              </a:ext>
            </a:extLst>
          </p:cNvPr>
          <p:cNvSpPr>
            <a:spLocks noGrp="1"/>
          </p:cNvSpPr>
          <p:nvPr>
            <p:ph type="subTitle" idx="1"/>
          </p:nvPr>
        </p:nvSpPr>
        <p:spPr/>
        <p:txBody>
          <a:bodyPr/>
          <a:lstStyle/>
          <a:p>
            <a:r>
              <a:rPr lang="en-US" dirty="0"/>
              <a:t>2023</a:t>
            </a:r>
          </a:p>
        </p:txBody>
      </p:sp>
    </p:spTree>
    <p:extLst>
      <p:ext uri="{BB962C8B-B14F-4D97-AF65-F5344CB8AC3E}">
        <p14:creationId xmlns:p14="http://schemas.microsoft.com/office/powerpoint/2010/main" val="25742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A54A-EC00-6784-D31D-2C105469CEAA}"/>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D1970950-58AA-66BE-31FD-E6DDDDE67B06}"/>
              </a:ext>
            </a:extLst>
          </p:cNvPr>
          <p:cNvSpPr>
            <a:spLocks noGrp="1"/>
          </p:cNvSpPr>
          <p:nvPr>
            <p:ph idx="1"/>
          </p:nvPr>
        </p:nvSpPr>
        <p:spPr/>
        <p:txBody>
          <a:bodyPr>
            <a:normAutofit/>
          </a:bodyPr>
          <a:lstStyle/>
          <a:p>
            <a:r>
              <a:rPr lang="en-US" dirty="0">
                <a:effectLst/>
                <a:latin typeface="Arial" panose="020B0604020202020204" pitchFamily="34" charset="0"/>
                <a:ea typeface="Arial" panose="020B0604020202020204" pitchFamily="34" charset="0"/>
                <a:cs typeface="Times New Roman" panose="02020603050405020304" pitchFamily="18" charset="0"/>
              </a:rPr>
              <a:t>Find a photo that demonstrates a social determinant of health. Write a caption that describes a current goal to address this. </a:t>
            </a:r>
            <a:endParaRPr lang="en-US" dirty="0"/>
          </a:p>
        </p:txBody>
      </p:sp>
    </p:spTree>
    <p:extLst>
      <p:ext uri="{BB962C8B-B14F-4D97-AF65-F5344CB8AC3E}">
        <p14:creationId xmlns:p14="http://schemas.microsoft.com/office/powerpoint/2010/main" val="270866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B24B-F302-AB41-51BE-819A6213662A}"/>
              </a:ext>
            </a:extLst>
          </p:cNvPr>
          <p:cNvSpPr>
            <a:spLocks noGrp="1"/>
          </p:cNvSpPr>
          <p:nvPr>
            <p:ph type="title"/>
          </p:nvPr>
        </p:nvSpPr>
        <p:spPr>
          <a:xfrm>
            <a:off x="640080" y="457200"/>
            <a:ext cx="10058400" cy="914400"/>
          </a:xfrm>
        </p:spPr>
        <p:txBody>
          <a:bodyPr anchor="t">
            <a:normAutofit/>
          </a:bodyPr>
          <a:lstStyle/>
          <a:p>
            <a:r>
              <a:rPr lang="en-US" dirty="0"/>
              <a:t>Physical Therapist Practice Core Concepts</a:t>
            </a:r>
          </a:p>
        </p:txBody>
      </p:sp>
      <p:grpSp>
        <p:nvGrpSpPr>
          <p:cNvPr id="3" name="Group 2">
            <a:extLst>
              <a:ext uri="{FF2B5EF4-FFF2-40B4-BE49-F238E27FC236}">
                <a16:creationId xmlns:a16="http://schemas.microsoft.com/office/drawing/2014/main" id="{DB4A323D-FC12-2A0E-5C56-C184AA6F88AA}"/>
              </a:ext>
            </a:extLst>
          </p:cNvPr>
          <p:cNvGrpSpPr/>
          <p:nvPr/>
        </p:nvGrpSpPr>
        <p:grpSpPr>
          <a:xfrm>
            <a:off x="5669280" y="2649657"/>
            <a:ext cx="5545690" cy="3288860"/>
            <a:chOff x="5669280" y="2649657"/>
            <a:chExt cx="5545690" cy="3288860"/>
          </a:xfrm>
        </p:grpSpPr>
        <p:sp>
          <p:nvSpPr>
            <p:cNvPr id="4" name="Rectangle: Rounded Corners 3">
              <a:extLst>
                <a:ext uri="{FF2B5EF4-FFF2-40B4-BE49-F238E27FC236}">
                  <a16:creationId xmlns:a16="http://schemas.microsoft.com/office/drawing/2014/main" id="{CC41A6AC-665E-339F-8110-CFD941696B4A}"/>
                </a:ext>
              </a:extLst>
            </p:cNvPr>
            <p:cNvSpPr/>
            <p:nvPr/>
          </p:nvSpPr>
          <p:spPr>
            <a:xfrm>
              <a:off x="5669280" y="2649657"/>
              <a:ext cx="5545690" cy="939674"/>
            </a:xfrm>
            <a:prstGeom prst="roundRect">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F68DF624-5AA4-55CF-421E-8EB220932C38}"/>
                </a:ext>
              </a:extLst>
            </p:cNvPr>
            <p:cNvSpPr/>
            <p:nvPr/>
          </p:nvSpPr>
          <p:spPr>
            <a:xfrm>
              <a:off x="5852160" y="2649657"/>
              <a:ext cx="5362809" cy="939674"/>
            </a:xfrm>
            <a:custGeom>
              <a:avLst/>
              <a:gdLst>
                <a:gd name="connsiteX0" fmla="*/ 0 w 4460366"/>
                <a:gd name="connsiteY0" fmla="*/ 0 h 939674"/>
                <a:gd name="connsiteX1" fmla="*/ 4460366 w 4460366"/>
                <a:gd name="connsiteY1" fmla="*/ 0 h 939674"/>
                <a:gd name="connsiteX2" fmla="*/ 4460366 w 4460366"/>
                <a:gd name="connsiteY2" fmla="*/ 939674 h 939674"/>
                <a:gd name="connsiteX3" fmla="*/ 0 w 4460366"/>
                <a:gd name="connsiteY3" fmla="*/ 939674 h 939674"/>
                <a:gd name="connsiteX4" fmla="*/ 0 w 4460366"/>
                <a:gd name="connsiteY4" fmla="*/ 0 h 93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366" h="939674">
                  <a:moveTo>
                    <a:pt x="0" y="0"/>
                  </a:moveTo>
                  <a:lnTo>
                    <a:pt x="4460366" y="0"/>
                  </a:lnTo>
                  <a:lnTo>
                    <a:pt x="4460366" y="939674"/>
                  </a:lnTo>
                  <a:lnTo>
                    <a:pt x="0" y="9396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9" tIns="99449" rIns="99449" bIns="99449" numCol="1" spcCol="1270" anchor="ctr" anchorCtr="0">
              <a:noAutofit/>
            </a:bodyPr>
            <a:lstStyle/>
            <a:p>
              <a:pPr marL="0" lvl="0" indent="0" algn="l" defTabSz="1111250">
                <a:lnSpc>
                  <a:spcPct val="100000"/>
                </a:lnSpc>
                <a:spcBef>
                  <a:spcPct val="0"/>
                </a:spcBef>
                <a:spcAft>
                  <a:spcPct val="35000"/>
                </a:spcAft>
                <a:buNone/>
              </a:pPr>
              <a:r>
                <a:rPr lang="en-US" sz="2500" kern="1200" dirty="0"/>
                <a:t>Evidence-based practice</a:t>
              </a:r>
            </a:p>
          </p:txBody>
        </p:sp>
        <p:sp>
          <p:nvSpPr>
            <p:cNvPr id="7" name="Rectangle: Rounded Corners 6">
              <a:extLst>
                <a:ext uri="{FF2B5EF4-FFF2-40B4-BE49-F238E27FC236}">
                  <a16:creationId xmlns:a16="http://schemas.microsoft.com/office/drawing/2014/main" id="{71C3726A-7768-0992-A423-37C84FEA28FB}"/>
                </a:ext>
              </a:extLst>
            </p:cNvPr>
            <p:cNvSpPr/>
            <p:nvPr/>
          </p:nvSpPr>
          <p:spPr>
            <a:xfrm>
              <a:off x="5669280" y="3824250"/>
              <a:ext cx="5545690" cy="93967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FF861380-B705-8993-6FAB-981EDC7DD762}"/>
                </a:ext>
              </a:extLst>
            </p:cNvPr>
            <p:cNvSpPr/>
            <p:nvPr/>
          </p:nvSpPr>
          <p:spPr>
            <a:xfrm>
              <a:off x="5852160" y="3824250"/>
              <a:ext cx="5362809" cy="939674"/>
            </a:xfrm>
            <a:custGeom>
              <a:avLst/>
              <a:gdLst>
                <a:gd name="connsiteX0" fmla="*/ 0 w 4460366"/>
                <a:gd name="connsiteY0" fmla="*/ 0 h 939674"/>
                <a:gd name="connsiteX1" fmla="*/ 4460366 w 4460366"/>
                <a:gd name="connsiteY1" fmla="*/ 0 h 939674"/>
                <a:gd name="connsiteX2" fmla="*/ 4460366 w 4460366"/>
                <a:gd name="connsiteY2" fmla="*/ 939674 h 939674"/>
                <a:gd name="connsiteX3" fmla="*/ 0 w 4460366"/>
                <a:gd name="connsiteY3" fmla="*/ 939674 h 939674"/>
                <a:gd name="connsiteX4" fmla="*/ 0 w 4460366"/>
                <a:gd name="connsiteY4" fmla="*/ 0 h 93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366" h="939674">
                  <a:moveTo>
                    <a:pt x="0" y="0"/>
                  </a:moveTo>
                  <a:lnTo>
                    <a:pt x="4460366" y="0"/>
                  </a:lnTo>
                  <a:lnTo>
                    <a:pt x="4460366" y="939674"/>
                  </a:lnTo>
                  <a:lnTo>
                    <a:pt x="0" y="9396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9" tIns="99449" rIns="99449" bIns="99449" numCol="1" spcCol="1270" anchor="ctr" anchorCtr="0">
              <a:noAutofit/>
            </a:bodyPr>
            <a:lstStyle/>
            <a:p>
              <a:pPr marL="0" lvl="0" indent="0" algn="l" defTabSz="1111250">
                <a:lnSpc>
                  <a:spcPct val="100000"/>
                </a:lnSpc>
                <a:spcBef>
                  <a:spcPct val="0"/>
                </a:spcBef>
                <a:spcAft>
                  <a:spcPct val="35000"/>
                </a:spcAft>
                <a:buNone/>
              </a:pPr>
              <a:r>
                <a:rPr lang="en-US" sz="2500" kern="1200" dirty="0"/>
                <a:t>Quality assessment and outcomes</a:t>
              </a:r>
            </a:p>
          </p:txBody>
        </p:sp>
        <p:sp>
          <p:nvSpPr>
            <p:cNvPr id="11" name="Rectangle: Rounded Corners 10">
              <a:extLst>
                <a:ext uri="{FF2B5EF4-FFF2-40B4-BE49-F238E27FC236}">
                  <a16:creationId xmlns:a16="http://schemas.microsoft.com/office/drawing/2014/main" id="{89268D0C-710D-F5BC-E1DA-0FAC207CC924}"/>
                </a:ext>
              </a:extLst>
            </p:cNvPr>
            <p:cNvSpPr/>
            <p:nvPr/>
          </p:nvSpPr>
          <p:spPr>
            <a:xfrm>
              <a:off x="5669280" y="4998843"/>
              <a:ext cx="5545690" cy="93967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DBDDF396-001F-E51F-F508-34BA7CA04AAF}"/>
                </a:ext>
              </a:extLst>
            </p:cNvPr>
            <p:cNvSpPr/>
            <p:nvPr/>
          </p:nvSpPr>
          <p:spPr>
            <a:xfrm>
              <a:off x="5852160" y="4998843"/>
              <a:ext cx="5362809" cy="939674"/>
            </a:xfrm>
            <a:custGeom>
              <a:avLst/>
              <a:gdLst>
                <a:gd name="connsiteX0" fmla="*/ 0 w 4460366"/>
                <a:gd name="connsiteY0" fmla="*/ 0 h 939674"/>
                <a:gd name="connsiteX1" fmla="*/ 4460366 w 4460366"/>
                <a:gd name="connsiteY1" fmla="*/ 0 h 939674"/>
                <a:gd name="connsiteX2" fmla="*/ 4460366 w 4460366"/>
                <a:gd name="connsiteY2" fmla="*/ 939674 h 939674"/>
                <a:gd name="connsiteX3" fmla="*/ 0 w 4460366"/>
                <a:gd name="connsiteY3" fmla="*/ 939674 h 939674"/>
                <a:gd name="connsiteX4" fmla="*/ 0 w 4460366"/>
                <a:gd name="connsiteY4" fmla="*/ 0 h 93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366" h="939674">
                  <a:moveTo>
                    <a:pt x="0" y="0"/>
                  </a:moveTo>
                  <a:lnTo>
                    <a:pt x="4460366" y="0"/>
                  </a:lnTo>
                  <a:lnTo>
                    <a:pt x="4460366" y="939674"/>
                  </a:lnTo>
                  <a:lnTo>
                    <a:pt x="0" y="9396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9" tIns="99449" rIns="99449" bIns="99449" numCol="1" spcCol="1270" anchor="ctr" anchorCtr="0">
              <a:noAutofit/>
            </a:bodyPr>
            <a:lstStyle/>
            <a:p>
              <a:pPr marL="0" lvl="0" indent="0" algn="l" defTabSz="1111250">
                <a:lnSpc>
                  <a:spcPct val="100000"/>
                </a:lnSpc>
                <a:spcBef>
                  <a:spcPct val="0"/>
                </a:spcBef>
                <a:spcAft>
                  <a:spcPct val="35000"/>
                </a:spcAft>
                <a:buNone/>
              </a:pPr>
              <a:r>
                <a:rPr lang="en-US" sz="2500" kern="1200" dirty="0"/>
                <a:t>Professional values </a:t>
              </a:r>
            </a:p>
          </p:txBody>
        </p:sp>
      </p:grpSp>
      <p:sp>
        <p:nvSpPr>
          <p:cNvPr id="21" name="Text Placeholder 4">
            <a:extLst>
              <a:ext uri="{FF2B5EF4-FFF2-40B4-BE49-F238E27FC236}">
                <a16:creationId xmlns:a16="http://schemas.microsoft.com/office/drawing/2014/main" id="{0A4A1BC8-A358-29FE-116D-02D9C6955004}"/>
              </a:ext>
            </a:extLst>
          </p:cNvPr>
          <p:cNvSpPr>
            <a:spLocks noGrp="1"/>
          </p:cNvSpPr>
          <p:nvPr>
            <p:ph type="body" sz="quarter" idx="10"/>
          </p:nvPr>
        </p:nvSpPr>
        <p:spPr>
          <a:xfrm>
            <a:off x="640080" y="1367028"/>
            <a:ext cx="4846320" cy="1282228"/>
          </a:xfrm>
        </p:spPr>
        <p:txBody>
          <a:bodyPr>
            <a:noAutofit/>
          </a:bodyPr>
          <a:lstStyle/>
          <a:p>
            <a:r>
              <a:rPr lang="en-US" sz="3200" b="0" dirty="0"/>
              <a:t>Evidence-based practice includes:</a:t>
            </a:r>
          </a:p>
        </p:txBody>
      </p:sp>
      <p:sp>
        <p:nvSpPr>
          <p:cNvPr id="23" name="Text Placeholder 5">
            <a:extLst>
              <a:ext uri="{FF2B5EF4-FFF2-40B4-BE49-F238E27FC236}">
                <a16:creationId xmlns:a16="http://schemas.microsoft.com/office/drawing/2014/main" id="{6B0E3723-6207-1729-5502-6FD83A4A3C77}"/>
              </a:ext>
            </a:extLst>
          </p:cNvPr>
          <p:cNvSpPr>
            <a:spLocks noGrp="1"/>
          </p:cNvSpPr>
          <p:nvPr>
            <p:ph type="body" sz="quarter" idx="11"/>
          </p:nvPr>
        </p:nvSpPr>
        <p:spPr>
          <a:xfrm>
            <a:off x="5852160" y="1208691"/>
            <a:ext cx="4846320" cy="1186216"/>
          </a:xfrm>
        </p:spPr>
        <p:txBody>
          <a:bodyPr>
            <a:noAutofit/>
          </a:bodyPr>
          <a:lstStyle/>
          <a:p>
            <a:r>
              <a:rPr lang="en-US" sz="3200" b="0" dirty="0"/>
              <a:t>Commitment to professional practice includes:</a:t>
            </a:r>
            <a:endParaRPr lang="en-US" sz="3200" dirty="0"/>
          </a:p>
        </p:txBody>
      </p:sp>
      <p:pic>
        <p:nvPicPr>
          <p:cNvPr id="5" name="Picture 4">
            <a:extLst>
              <a:ext uri="{FF2B5EF4-FFF2-40B4-BE49-F238E27FC236}">
                <a16:creationId xmlns:a16="http://schemas.microsoft.com/office/drawing/2014/main" id="{ED4C8DFE-1545-8C3E-A1E0-7024A47AFE6C}"/>
              </a:ext>
            </a:extLst>
          </p:cNvPr>
          <p:cNvPicPr>
            <a:picLocks noChangeAspect="1"/>
          </p:cNvPicPr>
          <p:nvPr/>
        </p:nvPicPr>
        <p:blipFill>
          <a:blip r:embed="rId3"/>
          <a:stretch>
            <a:fillRect/>
          </a:stretch>
        </p:blipFill>
        <p:spPr>
          <a:xfrm>
            <a:off x="184150" y="2394907"/>
            <a:ext cx="4762500" cy="3933825"/>
          </a:xfrm>
          <a:prstGeom prst="rect">
            <a:avLst/>
          </a:prstGeom>
        </p:spPr>
      </p:pic>
    </p:spTree>
    <p:extLst>
      <p:ext uri="{BB962C8B-B14F-4D97-AF65-F5344CB8AC3E}">
        <p14:creationId xmlns:p14="http://schemas.microsoft.com/office/powerpoint/2010/main" val="274655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B556-29E2-E2CB-4A2C-57D22151C657}"/>
              </a:ext>
            </a:extLst>
          </p:cNvPr>
          <p:cNvSpPr>
            <a:spLocks noGrp="1"/>
          </p:cNvSpPr>
          <p:nvPr>
            <p:ph type="title"/>
          </p:nvPr>
        </p:nvSpPr>
        <p:spPr/>
        <p:txBody>
          <a:bodyPr/>
          <a:lstStyle/>
          <a:p>
            <a:r>
              <a:rPr lang="en-US" dirty="0"/>
              <a:t>Quality Measurement and Outcomes</a:t>
            </a:r>
          </a:p>
        </p:txBody>
      </p:sp>
      <p:sp>
        <p:nvSpPr>
          <p:cNvPr id="3" name="Content Placeholder 2">
            <a:extLst>
              <a:ext uri="{FF2B5EF4-FFF2-40B4-BE49-F238E27FC236}">
                <a16:creationId xmlns:a16="http://schemas.microsoft.com/office/drawing/2014/main" id="{3868B832-37EE-9906-DB60-DBF2CF845EE7}"/>
              </a:ext>
            </a:extLst>
          </p:cNvPr>
          <p:cNvSpPr>
            <a:spLocks noGrp="1"/>
          </p:cNvSpPr>
          <p:nvPr>
            <p:ph idx="1"/>
          </p:nvPr>
        </p:nvSpPr>
        <p:spPr/>
        <p:txBody>
          <a:bodyPr>
            <a:normAutofit/>
          </a:bodyPr>
          <a:lstStyle/>
          <a:p>
            <a:pPr marL="0" marR="85725" indent="0">
              <a:lnSpc>
                <a:spcPct val="107000"/>
              </a:lnSpc>
              <a:spcBef>
                <a:spcPts val="890"/>
              </a:spcBef>
              <a:spcAft>
                <a:spcPts val="0"/>
              </a:spcAft>
              <a:buNone/>
            </a:pPr>
            <a:r>
              <a:rPr lang="en-US" sz="2400" dirty="0">
                <a:effectLst/>
                <a:latin typeface="Arial" panose="020B0604020202020204" pitchFamily="34" charset="0"/>
                <a:ea typeface="Arial" panose="020B0604020202020204" pitchFamily="34" charset="0"/>
              </a:rPr>
              <a:t>It is important that physical therapists measure the quality and impact of their services. Physical therapists use quality measures to help record or quantify health service </a:t>
            </a:r>
            <a:r>
              <a:rPr lang="en-US" sz="2400">
                <a:effectLst/>
                <a:latin typeface="Arial" panose="020B0604020202020204" pitchFamily="34" charset="0"/>
                <a:ea typeface="Arial" panose="020B0604020202020204" pitchFamily="34" charset="0"/>
              </a:rPr>
              <a:t>delivery processes, outcomes, and perceptions, </a:t>
            </a:r>
            <a:r>
              <a:rPr lang="en-US" sz="2400" dirty="0">
                <a:effectLst/>
                <a:latin typeface="Arial" panose="020B0604020202020204" pitchFamily="34" charset="0"/>
                <a:ea typeface="Arial" panose="020B0604020202020204" pitchFamily="34" charset="0"/>
              </a:rPr>
              <a:t>and to assess the effectiveness and efficiency of organizational structures and/or health systems.</a:t>
            </a:r>
          </a:p>
        </p:txBody>
      </p:sp>
    </p:spTree>
    <p:extLst>
      <p:ext uri="{BB962C8B-B14F-4D97-AF65-F5344CB8AC3E}">
        <p14:creationId xmlns:p14="http://schemas.microsoft.com/office/powerpoint/2010/main" val="153797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416C-E383-7BEB-FC65-182F9337FCD9}"/>
              </a:ext>
            </a:extLst>
          </p:cNvPr>
          <p:cNvSpPr>
            <a:spLocks noGrp="1"/>
          </p:cNvSpPr>
          <p:nvPr>
            <p:ph type="title"/>
          </p:nvPr>
        </p:nvSpPr>
        <p:spPr/>
        <p:txBody>
          <a:bodyPr/>
          <a:lstStyle/>
          <a:p>
            <a:r>
              <a:rPr lang="en-US" dirty="0"/>
              <a:t>Core Values</a:t>
            </a:r>
          </a:p>
        </p:txBody>
      </p:sp>
      <p:sp>
        <p:nvSpPr>
          <p:cNvPr id="3" name="Content Placeholder 2">
            <a:extLst>
              <a:ext uri="{FF2B5EF4-FFF2-40B4-BE49-F238E27FC236}">
                <a16:creationId xmlns:a16="http://schemas.microsoft.com/office/drawing/2014/main" id="{CE0CD67D-9C99-912F-5EEE-51B9A8A4E00E}"/>
              </a:ext>
            </a:extLst>
          </p:cNvPr>
          <p:cNvSpPr>
            <a:spLocks noGrp="1"/>
          </p:cNvSpPr>
          <p:nvPr>
            <p:ph idx="1"/>
          </p:nvPr>
        </p:nvSpPr>
        <p:spPr>
          <a:xfrm>
            <a:off x="640080" y="1463040"/>
            <a:ext cx="10058400" cy="670560"/>
          </a:xfrm>
        </p:spPr>
        <p:txBody>
          <a:bodyPr numCol="2">
            <a:normAutofit/>
          </a:bodyPr>
          <a:lstStyle/>
          <a:p>
            <a:pPr marL="0" indent="0">
              <a:buNone/>
            </a:pPr>
            <a:r>
              <a:rPr lang="en-US" dirty="0">
                <a:hlinkClick r:id="rId3"/>
              </a:rPr>
              <a:t>APTA Core Values</a:t>
            </a:r>
            <a:endParaRPr lang="en-US" dirty="0"/>
          </a:p>
          <a:p>
            <a:pPr marL="0" indent="0">
              <a:buNone/>
            </a:pPr>
            <a:endParaRPr lang="en-US" dirty="0"/>
          </a:p>
        </p:txBody>
      </p:sp>
      <p:sp>
        <p:nvSpPr>
          <p:cNvPr id="4" name="TextBox 3">
            <a:extLst>
              <a:ext uri="{FF2B5EF4-FFF2-40B4-BE49-F238E27FC236}">
                <a16:creationId xmlns:a16="http://schemas.microsoft.com/office/drawing/2014/main" id="{016E09B6-6739-F731-C9E4-C02968A2FEFE}"/>
              </a:ext>
            </a:extLst>
          </p:cNvPr>
          <p:cNvSpPr txBox="1"/>
          <p:nvPr/>
        </p:nvSpPr>
        <p:spPr>
          <a:xfrm>
            <a:off x="640080" y="2133600"/>
            <a:ext cx="10396888" cy="2743200"/>
          </a:xfrm>
          <a:prstGeom prst="rect">
            <a:avLst/>
          </a:prstGeom>
          <a:noFill/>
        </p:spPr>
        <p:txBody>
          <a:bodyPr wrap="square" numCol="2" rtlCol="0">
            <a:spAutoFit/>
          </a:bodyPr>
          <a:lstStyle/>
          <a:p>
            <a:pPr marL="285750" indent="-285750">
              <a:buFont typeface="Arial" panose="020B0604020202020204" pitchFamily="34" charset="0"/>
              <a:buChar char="•"/>
            </a:pPr>
            <a:r>
              <a:rPr lang="en-US" sz="3200" dirty="0"/>
              <a:t>Accountability</a:t>
            </a:r>
          </a:p>
          <a:p>
            <a:pPr marL="285750" indent="-285750">
              <a:buFont typeface="Arial" panose="020B0604020202020204" pitchFamily="34" charset="0"/>
              <a:buChar char="•"/>
            </a:pPr>
            <a:r>
              <a:rPr lang="en-US" sz="3200" dirty="0"/>
              <a:t>Altruism</a:t>
            </a:r>
          </a:p>
          <a:p>
            <a:pPr marL="285750" indent="-285750">
              <a:buFont typeface="Arial" panose="020B0604020202020204" pitchFamily="34" charset="0"/>
              <a:buChar char="•"/>
            </a:pPr>
            <a:r>
              <a:rPr lang="en-US" sz="3200" dirty="0"/>
              <a:t>Collaboration</a:t>
            </a:r>
          </a:p>
          <a:p>
            <a:pPr marL="285750" indent="-285750">
              <a:buFont typeface="Arial" panose="020B0604020202020204" pitchFamily="34" charset="0"/>
              <a:buChar char="•"/>
            </a:pPr>
            <a:r>
              <a:rPr lang="en-US" sz="3200" dirty="0"/>
              <a:t>Compassion and Caring</a:t>
            </a:r>
          </a:p>
          <a:p>
            <a:pPr marL="285750" indent="-285750">
              <a:buFont typeface="Arial" panose="020B0604020202020204" pitchFamily="34" charset="0"/>
              <a:buChar char="•"/>
            </a:pPr>
            <a:r>
              <a:rPr lang="en-US" sz="3200" dirty="0"/>
              <a:t>Duty</a:t>
            </a:r>
          </a:p>
          <a:p>
            <a:pPr marL="285750" indent="-285750">
              <a:buFont typeface="Arial" panose="020B0604020202020204" pitchFamily="34" charset="0"/>
              <a:buChar char="•"/>
            </a:pPr>
            <a:r>
              <a:rPr lang="en-US" sz="3200" dirty="0"/>
              <a:t>Excellence</a:t>
            </a:r>
          </a:p>
          <a:p>
            <a:pPr marL="285750" indent="-285750">
              <a:buFont typeface="Arial" panose="020B0604020202020204" pitchFamily="34" charset="0"/>
              <a:buChar char="•"/>
            </a:pPr>
            <a:r>
              <a:rPr lang="en-US" sz="3200" dirty="0"/>
              <a:t>Inclusion</a:t>
            </a:r>
          </a:p>
          <a:p>
            <a:pPr marL="285750" indent="-285750">
              <a:buFont typeface="Arial" panose="020B0604020202020204" pitchFamily="34" charset="0"/>
              <a:buChar char="•"/>
            </a:pPr>
            <a:r>
              <a:rPr lang="en-US" sz="3200" dirty="0"/>
              <a:t>Integrity</a:t>
            </a:r>
          </a:p>
          <a:p>
            <a:pPr marL="285750" indent="-285750">
              <a:buFont typeface="Arial" panose="020B0604020202020204" pitchFamily="34" charset="0"/>
              <a:buChar char="•"/>
            </a:pPr>
            <a:r>
              <a:rPr lang="en-US" sz="3200" dirty="0"/>
              <a:t>Social Responsibility</a:t>
            </a:r>
          </a:p>
          <a:p>
            <a:endParaRPr lang="en-US" dirty="0"/>
          </a:p>
        </p:txBody>
      </p:sp>
    </p:spTree>
    <p:extLst>
      <p:ext uri="{BB962C8B-B14F-4D97-AF65-F5344CB8AC3E}">
        <p14:creationId xmlns:p14="http://schemas.microsoft.com/office/powerpoint/2010/main" val="273441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4A9CE0-9235-B291-682C-1FF8EF313350}"/>
              </a:ext>
            </a:extLst>
          </p:cNvPr>
          <p:cNvSpPr>
            <a:spLocks noGrp="1"/>
          </p:cNvSpPr>
          <p:nvPr>
            <p:ph type="title"/>
          </p:nvPr>
        </p:nvSpPr>
        <p:spPr>
          <a:xfrm>
            <a:off x="640080" y="457200"/>
            <a:ext cx="10058400" cy="914400"/>
          </a:xfrm>
        </p:spPr>
        <p:txBody>
          <a:bodyPr anchor="t">
            <a:normAutofit/>
          </a:bodyPr>
          <a:lstStyle/>
          <a:p>
            <a:r>
              <a:rPr lang="en-US" dirty="0"/>
              <a:t>Core Values: Accountability</a:t>
            </a:r>
          </a:p>
        </p:txBody>
      </p:sp>
      <p:sp>
        <p:nvSpPr>
          <p:cNvPr id="13" name="Content Placeholder 2">
            <a:extLst>
              <a:ext uri="{FF2B5EF4-FFF2-40B4-BE49-F238E27FC236}">
                <a16:creationId xmlns:a16="http://schemas.microsoft.com/office/drawing/2014/main" id="{D63120EA-11FD-1E92-EE00-30FD6E5D5594}"/>
              </a:ext>
            </a:extLst>
          </p:cNvPr>
          <p:cNvSpPr>
            <a:spLocks noGrp="1"/>
          </p:cNvSpPr>
          <p:nvPr>
            <p:ph sz="half" idx="1"/>
          </p:nvPr>
        </p:nvSpPr>
        <p:spPr>
          <a:xfrm>
            <a:off x="640080" y="1463040"/>
            <a:ext cx="5953225" cy="4572000"/>
          </a:xfrm>
        </p:spPr>
        <p:txBody>
          <a:bodyPr>
            <a:normAutofit/>
          </a:bodyPr>
          <a:lstStyle/>
          <a:p>
            <a:pPr marL="0" indent="0">
              <a:buNone/>
            </a:pPr>
            <a:r>
              <a:rPr lang="en-US" dirty="0"/>
              <a:t>Active acceptance of the responsibility for the </a:t>
            </a:r>
            <a:r>
              <a:rPr lang="en-US"/>
              <a:t>diverse roles, obligations, </a:t>
            </a:r>
            <a:r>
              <a:rPr lang="en-US" dirty="0"/>
              <a:t>and actions of the physical therapist and physical therapist assistant including self‐regulation and other behaviors that positively influence patient and </a:t>
            </a:r>
            <a:r>
              <a:rPr lang="en-US"/>
              <a:t>client outcomes, the profession, </a:t>
            </a:r>
            <a:r>
              <a:rPr lang="en-US" dirty="0"/>
              <a:t>and the health needs of society.</a:t>
            </a:r>
          </a:p>
        </p:txBody>
      </p:sp>
      <p:pic>
        <p:nvPicPr>
          <p:cNvPr id="3" name="Content Placeholder 2">
            <a:extLst>
              <a:ext uri="{FF2B5EF4-FFF2-40B4-BE49-F238E27FC236}">
                <a16:creationId xmlns:a16="http://schemas.microsoft.com/office/drawing/2014/main" id="{121F2D93-7EB8-3073-37C5-7E50035FF9CF}"/>
              </a:ext>
            </a:extLst>
          </p:cNvPr>
          <p:cNvPicPr>
            <a:picLocks noGrp="1" noChangeAspect="1"/>
          </p:cNvPicPr>
          <p:nvPr>
            <p:ph sz="half" idx="2"/>
          </p:nvPr>
        </p:nvPicPr>
        <p:blipFill>
          <a:blip r:embed="rId4"/>
          <a:srcRect/>
          <a:stretch/>
        </p:blipFill>
        <p:spPr>
          <a:xfrm>
            <a:off x="6979920" y="1463040"/>
            <a:ext cx="4572000" cy="3048000"/>
          </a:xfrm>
        </p:spPr>
      </p:pic>
    </p:spTree>
    <p:extLst>
      <p:ext uri="{BB962C8B-B14F-4D97-AF65-F5344CB8AC3E}">
        <p14:creationId xmlns:p14="http://schemas.microsoft.com/office/powerpoint/2010/main" val="157515896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0F4D-0B1D-4EB3-9CDD-128A89F4BE7B}"/>
              </a:ext>
            </a:extLst>
          </p:cNvPr>
          <p:cNvSpPr>
            <a:spLocks noGrp="1"/>
          </p:cNvSpPr>
          <p:nvPr>
            <p:ph type="title"/>
          </p:nvPr>
        </p:nvSpPr>
        <p:spPr>
          <a:xfrm>
            <a:off x="640080" y="457200"/>
            <a:ext cx="10058400" cy="914400"/>
          </a:xfrm>
        </p:spPr>
        <p:txBody>
          <a:bodyPr anchor="t">
            <a:normAutofit/>
          </a:bodyPr>
          <a:lstStyle/>
          <a:p>
            <a:r>
              <a:rPr lang="en-US" dirty="0"/>
              <a:t>Core Values: Altruism</a:t>
            </a:r>
          </a:p>
        </p:txBody>
      </p:sp>
      <p:sp>
        <p:nvSpPr>
          <p:cNvPr id="3" name="Content Placeholder 2">
            <a:extLst>
              <a:ext uri="{FF2B5EF4-FFF2-40B4-BE49-F238E27FC236}">
                <a16:creationId xmlns:a16="http://schemas.microsoft.com/office/drawing/2014/main" id="{83D431BC-E6B9-8517-76C9-7BBA0B8BB1BF}"/>
              </a:ext>
            </a:extLst>
          </p:cNvPr>
          <p:cNvSpPr>
            <a:spLocks noGrp="1"/>
          </p:cNvSpPr>
          <p:nvPr>
            <p:ph sz="half" idx="1"/>
          </p:nvPr>
        </p:nvSpPr>
        <p:spPr>
          <a:xfrm>
            <a:off x="640079" y="1463040"/>
            <a:ext cx="5937183" cy="4572000"/>
          </a:xfrm>
        </p:spPr>
        <p:txBody>
          <a:bodyPr>
            <a:normAutofit/>
          </a:bodyPr>
          <a:lstStyle/>
          <a:p>
            <a:pPr marL="0" indent="0">
              <a:buNone/>
            </a:pPr>
            <a:r>
              <a:rPr lang="en-US" dirty="0"/>
              <a:t>The primary regard for or devotion to the interest of patients </a:t>
            </a:r>
            <a:r>
              <a:rPr lang="en-US"/>
              <a:t>and clients, </a:t>
            </a:r>
            <a:r>
              <a:rPr lang="en-US" dirty="0"/>
              <a:t>thus assuming the responsibility of placing the needs of patients and clients ahead of the physical therapist’s or physical therapist assistant’s self‐interest.</a:t>
            </a:r>
          </a:p>
          <a:p>
            <a:endParaRPr lang="en-US" dirty="0"/>
          </a:p>
        </p:txBody>
      </p:sp>
      <p:pic>
        <p:nvPicPr>
          <p:cNvPr id="5" name="Content Placeholder 4">
            <a:extLst>
              <a:ext uri="{FF2B5EF4-FFF2-40B4-BE49-F238E27FC236}">
                <a16:creationId xmlns:a16="http://schemas.microsoft.com/office/drawing/2014/main" id="{46D52C32-6B98-25C4-158A-3F162A53DD2B}"/>
              </a:ext>
            </a:extLst>
          </p:cNvPr>
          <p:cNvPicPr>
            <a:picLocks noGrp="1" noChangeAspect="1"/>
          </p:cNvPicPr>
          <p:nvPr>
            <p:ph sz="half" idx="2"/>
          </p:nvPr>
        </p:nvPicPr>
        <p:blipFill>
          <a:blip r:embed="rId2"/>
          <a:srcRect/>
          <a:stretch/>
        </p:blipFill>
        <p:spPr>
          <a:xfrm>
            <a:off x="7462571" y="1463040"/>
            <a:ext cx="4089349" cy="2726233"/>
          </a:xfrm>
        </p:spPr>
      </p:pic>
    </p:spTree>
    <p:extLst>
      <p:ext uri="{BB962C8B-B14F-4D97-AF65-F5344CB8AC3E}">
        <p14:creationId xmlns:p14="http://schemas.microsoft.com/office/powerpoint/2010/main" val="83827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DC23-8BE0-7EFB-4C1A-7F8DC156BEC7}"/>
              </a:ext>
            </a:extLst>
          </p:cNvPr>
          <p:cNvSpPr>
            <a:spLocks noGrp="1"/>
          </p:cNvSpPr>
          <p:nvPr>
            <p:ph type="title"/>
          </p:nvPr>
        </p:nvSpPr>
        <p:spPr>
          <a:xfrm>
            <a:off x="640080" y="457200"/>
            <a:ext cx="10058400" cy="914400"/>
          </a:xfrm>
        </p:spPr>
        <p:txBody>
          <a:bodyPr anchor="t">
            <a:normAutofit/>
          </a:bodyPr>
          <a:lstStyle/>
          <a:p>
            <a:r>
              <a:rPr lang="en-US" dirty="0"/>
              <a:t>Core Values: Collaboration</a:t>
            </a:r>
          </a:p>
        </p:txBody>
      </p:sp>
      <p:pic>
        <p:nvPicPr>
          <p:cNvPr id="5" name="Content Placeholder 4">
            <a:extLst>
              <a:ext uri="{FF2B5EF4-FFF2-40B4-BE49-F238E27FC236}">
                <a16:creationId xmlns:a16="http://schemas.microsoft.com/office/drawing/2014/main" id="{CD43DCD5-BDC4-8C9E-34C7-A594FF01BEB3}"/>
              </a:ext>
            </a:extLst>
          </p:cNvPr>
          <p:cNvPicPr>
            <a:picLocks noGrp="1" noChangeAspect="1"/>
          </p:cNvPicPr>
          <p:nvPr>
            <p:ph idx="1"/>
          </p:nvPr>
        </p:nvPicPr>
        <p:blipFill>
          <a:blip r:embed="rId2"/>
          <a:srcRect/>
          <a:stretch/>
        </p:blipFill>
        <p:spPr>
          <a:xfrm>
            <a:off x="7080788" y="1463675"/>
            <a:ext cx="4471132" cy="2980755"/>
          </a:xfrm>
          <a:noFill/>
        </p:spPr>
      </p:pic>
      <p:sp>
        <p:nvSpPr>
          <p:cNvPr id="3" name="Content Placeholder 2">
            <a:extLst>
              <a:ext uri="{FF2B5EF4-FFF2-40B4-BE49-F238E27FC236}">
                <a16:creationId xmlns:a16="http://schemas.microsoft.com/office/drawing/2014/main" id="{B3E269DF-DCE7-7892-62BE-2602972E878D}"/>
              </a:ext>
            </a:extLst>
          </p:cNvPr>
          <p:cNvSpPr>
            <a:spLocks noGrp="1"/>
          </p:cNvSpPr>
          <p:nvPr>
            <p:ph type="body" sz="quarter" idx="10"/>
          </p:nvPr>
        </p:nvSpPr>
        <p:spPr>
          <a:xfrm>
            <a:off x="640080" y="1463674"/>
            <a:ext cx="5953225" cy="4295441"/>
          </a:xfrm>
        </p:spPr>
        <p:txBody>
          <a:bodyPr>
            <a:normAutofit/>
          </a:bodyPr>
          <a:lstStyle/>
          <a:p>
            <a:pPr>
              <a:lnSpc>
                <a:spcPct val="90000"/>
              </a:lnSpc>
            </a:pPr>
            <a:r>
              <a:rPr lang="en-US" dirty="0"/>
              <a:t>Working together with patients </a:t>
            </a:r>
            <a:r>
              <a:rPr lang="en-US"/>
              <a:t>and clients, families, communities, </a:t>
            </a:r>
            <a:r>
              <a:rPr lang="en-US" dirty="0"/>
              <a:t>and professionals in health and other fields to achieve shared goals. Collaboration within the physical therapist‐physical therapist assistant team is </a:t>
            </a:r>
            <a:r>
              <a:rPr lang="en-US"/>
              <a:t>working together, </a:t>
            </a:r>
            <a:r>
              <a:rPr lang="en-US" dirty="0"/>
              <a:t>within each partner’s </a:t>
            </a:r>
            <a:r>
              <a:rPr lang="en-US"/>
              <a:t>respective role, </a:t>
            </a:r>
            <a:r>
              <a:rPr lang="en-US" dirty="0"/>
              <a:t>to achieve optimal physical therapist services and outcomes for patients and clients.</a:t>
            </a:r>
          </a:p>
        </p:txBody>
      </p:sp>
    </p:spTree>
    <p:extLst>
      <p:ext uri="{BB962C8B-B14F-4D97-AF65-F5344CB8AC3E}">
        <p14:creationId xmlns:p14="http://schemas.microsoft.com/office/powerpoint/2010/main" val="399255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DB55-BC93-231D-73B5-2795A3589D5E}"/>
              </a:ext>
            </a:extLst>
          </p:cNvPr>
          <p:cNvSpPr>
            <a:spLocks noGrp="1"/>
          </p:cNvSpPr>
          <p:nvPr>
            <p:ph type="title"/>
          </p:nvPr>
        </p:nvSpPr>
        <p:spPr>
          <a:xfrm>
            <a:off x="640080" y="457200"/>
            <a:ext cx="10058400" cy="914400"/>
          </a:xfrm>
        </p:spPr>
        <p:txBody>
          <a:bodyPr anchor="t">
            <a:normAutofit/>
          </a:bodyPr>
          <a:lstStyle/>
          <a:p>
            <a:r>
              <a:rPr lang="en-US" dirty="0"/>
              <a:t>Core Values: Compassion and Caring</a:t>
            </a:r>
          </a:p>
        </p:txBody>
      </p:sp>
      <p:sp>
        <p:nvSpPr>
          <p:cNvPr id="3" name="Content Placeholder 2">
            <a:extLst>
              <a:ext uri="{FF2B5EF4-FFF2-40B4-BE49-F238E27FC236}">
                <a16:creationId xmlns:a16="http://schemas.microsoft.com/office/drawing/2014/main" id="{163B5571-60F7-D272-72B8-A44E21E6E9CD}"/>
              </a:ext>
            </a:extLst>
          </p:cNvPr>
          <p:cNvSpPr>
            <a:spLocks noGrp="1"/>
          </p:cNvSpPr>
          <p:nvPr>
            <p:ph sz="half" idx="1"/>
          </p:nvPr>
        </p:nvSpPr>
        <p:spPr>
          <a:xfrm>
            <a:off x="640080" y="1463040"/>
            <a:ext cx="6370320" cy="4572000"/>
          </a:xfrm>
        </p:spPr>
        <p:txBody>
          <a:bodyPr>
            <a:normAutofit/>
          </a:bodyPr>
          <a:lstStyle/>
          <a:p>
            <a:pPr marL="0" indent="0">
              <a:buNone/>
            </a:pPr>
            <a:r>
              <a:rPr lang="en-US" dirty="0"/>
              <a:t>Compassion is the desire to identify with or sense something of </a:t>
            </a:r>
            <a:r>
              <a:rPr lang="en-US"/>
              <a:t>another’s experience, </a:t>
            </a:r>
            <a:r>
              <a:rPr lang="en-US" dirty="0"/>
              <a:t>a precursor of caring. Caring is </a:t>
            </a:r>
            <a:r>
              <a:rPr lang="en-US"/>
              <a:t>the concern, empathy, </a:t>
            </a:r>
            <a:r>
              <a:rPr lang="en-US" dirty="0"/>
              <a:t>and consideration for the needs and values of others.</a:t>
            </a:r>
          </a:p>
        </p:txBody>
      </p:sp>
      <p:pic>
        <p:nvPicPr>
          <p:cNvPr id="5" name="Content Placeholder 4">
            <a:extLst>
              <a:ext uri="{FF2B5EF4-FFF2-40B4-BE49-F238E27FC236}">
                <a16:creationId xmlns:a16="http://schemas.microsoft.com/office/drawing/2014/main" id="{3CE83005-3AAD-D80C-CEE3-E15AEEB61A9A}"/>
              </a:ext>
            </a:extLst>
          </p:cNvPr>
          <p:cNvPicPr>
            <a:picLocks noGrp="1" noChangeAspect="1"/>
          </p:cNvPicPr>
          <p:nvPr>
            <p:ph sz="half" idx="2"/>
          </p:nvPr>
        </p:nvPicPr>
        <p:blipFill>
          <a:blip r:embed="rId2"/>
          <a:srcRect/>
          <a:stretch/>
        </p:blipFill>
        <p:spPr>
          <a:xfrm>
            <a:off x="7532673" y="1463040"/>
            <a:ext cx="4019247" cy="2679498"/>
          </a:xfrm>
        </p:spPr>
      </p:pic>
    </p:spTree>
    <p:extLst>
      <p:ext uri="{BB962C8B-B14F-4D97-AF65-F5344CB8AC3E}">
        <p14:creationId xmlns:p14="http://schemas.microsoft.com/office/powerpoint/2010/main" val="339575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9A0D-03BB-43FA-B39D-FBEF3DADA88E}"/>
              </a:ext>
            </a:extLst>
          </p:cNvPr>
          <p:cNvSpPr>
            <a:spLocks noGrp="1"/>
          </p:cNvSpPr>
          <p:nvPr>
            <p:ph type="title"/>
          </p:nvPr>
        </p:nvSpPr>
        <p:spPr>
          <a:xfrm>
            <a:off x="640080" y="457200"/>
            <a:ext cx="10058400" cy="914400"/>
          </a:xfrm>
        </p:spPr>
        <p:txBody>
          <a:bodyPr anchor="t">
            <a:normAutofit/>
          </a:bodyPr>
          <a:lstStyle/>
          <a:p>
            <a:r>
              <a:rPr lang="en-US" dirty="0"/>
              <a:t>Core Values: Duty</a:t>
            </a:r>
          </a:p>
        </p:txBody>
      </p:sp>
      <p:sp>
        <p:nvSpPr>
          <p:cNvPr id="3" name="Content Placeholder 2">
            <a:extLst>
              <a:ext uri="{FF2B5EF4-FFF2-40B4-BE49-F238E27FC236}">
                <a16:creationId xmlns:a16="http://schemas.microsoft.com/office/drawing/2014/main" id="{12FECC9C-AFEF-68D9-4CAF-69F20C4C8620}"/>
              </a:ext>
            </a:extLst>
          </p:cNvPr>
          <p:cNvSpPr>
            <a:spLocks noGrp="1"/>
          </p:cNvSpPr>
          <p:nvPr>
            <p:ph sz="half" idx="1"/>
          </p:nvPr>
        </p:nvSpPr>
        <p:spPr>
          <a:xfrm>
            <a:off x="640080" y="1463040"/>
            <a:ext cx="5455920" cy="4572000"/>
          </a:xfrm>
        </p:spPr>
        <p:txBody>
          <a:bodyPr>
            <a:normAutofit/>
          </a:bodyPr>
          <a:lstStyle/>
          <a:p>
            <a:r>
              <a:rPr lang="en-US" dirty="0"/>
              <a:t>The commitment to meeting one’s obligations to provide effective physical therapist services to patients </a:t>
            </a:r>
            <a:r>
              <a:rPr lang="en-US"/>
              <a:t>and clients, </a:t>
            </a:r>
            <a:r>
              <a:rPr lang="en-US" dirty="0"/>
              <a:t>to serve </a:t>
            </a:r>
            <a:r>
              <a:rPr lang="en-US"/>
              <a:t>the profession, </a:t>
            </a:r>
            <a:r>
              <a:rPr lang="en-US" dirty="0"/>
              <a:t>and to positively influence the health of society.</a:t>
            </a:r>
          </a:p>
        </p:txBody>
      </p:sp>
      <p:pic>
        <p:nvPicPr>
          <p:cNvPr id="5" name="Content Placeholder 4">
            <a:extLst>
              <a:ext uri="{FF2B5EF4-FFF2-40B4-BE49-F238E27FC236}">
                <a16:creationId xmlns:a16="http://schemas.microsoft.com/office/drawing/2014/main" id="{34120C68-F591-5806-896F-1DCD13FFC418}"/>
              </a:ext>
            </a:extLst>
          </p:cNvPr>
          <p:cNvPicPr>
            <a:picLocks noGrp="1" noChangeAspect="1"/>
          </p:cNvPicPr>
          <p:nvPr>
            <p:ph sz="half" idx="2"/>
          </p:nvPr>
        </p:nvPicPr>
        <p:blipFill>
          <a:blip r:embed="rId2"/>
          <a:srcRect/>
          <a:stretch/>
        </p:blipFill>
        <p:spPr>
          <a:xfrm>
            <a:off x="6705282" y="1463040"/>
            <a:ext cx="4846638" cy="3231092"/>
          </a:xfrm>
        </p:spPr>
      </p:pic>
    </p:spTree>
    <p:extLst>
      <p:ext uri="{BB962C8B-B14F-4D97-AF65-F5344CB8AC3E}">
        <p14:creationId xmlns:p14="http://schemas.microsoft.com/office/powerpoint/2010/main" val="311567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4C9D-05BA-2358-0C7D-497F306E54F4}"/>
              </a:ext>
            </a:extLst>
          </p:cNvPr>
          <p:cNvSpPr>
            <a:spLocks noGrp="1"/>
          </p:cNvSpPr>
          <p:nvPr>
            <p:ph type="title"/>
          </p:nvPr>
        </p:nvSpPr>
        <p:spPr>
          <a:xfrm>
            <a:off x="640080" y="457200"/>
            <a:ext cx="10058400" cy="914400"/>
          </a:xfrm>
        </p:spPr>
        <p:txBody>
          <a:bodyPr anchor="t">
            <a:normAutofit/>
          </a:bodyPr>
          <a:lstStyle/>
          <a:p>
            <a:r>
              <a:rPr lang="en-US" dirty="0"/>
              <a:t>Core Values: Excellence </a:t>
            </a:r>
          </a:p>
        </p:txBody>
      </p:sp>
      <p:sp>
        <p:nvSpPr>
          <p:cNvPr id="3" name="Content Placeholder 2">
            <a:extLst>
              <a:ext uri="{FF2B5EF4-FFF2-40B4-BE49-F238E27FC236}">
                <a16:creationId xmlns:a16="http://schemas.microsoft.com/office/drawing/2014/main" id="{279BAD0E-CEDA-73B3-7395-6DB495965F63}"/>
              </a:ext>
            </a:extLst>
          </p:cNvPr>
          <p:cNvSpPr>
            <a:spLocks noGrp="1"/>
          </p:cNvSpPr>
          <p:nvPr>
            <p:ph sz="half" idx="1"/>
          </p:nvPr>
        </p:nvSpPr>
        <p:spPr>
          <a:xfrm>
            <a:off x="640079" y="1463040"/>
            <a:ext cx="5969267" cy="4572000"/>
          </a:xfrm>
        </p:spPr>
        <p:txBody>
          <a:bodyPr>
            <a:normAutofit/>
          </a:bodyPr>
          <a:lstStyle/>
          <a:p>
            <a:pPr marL="0" indent="0">
              <a:buNone/>
            </a:pPr>
            <a:r>
              <a:rPr lang="en-US" dirty="0"/>
              <a:t>The provision of physical therapist services occurs when the physical therapist and physical therapist assistant consistently use current knowledge and skills while understanding </a:t>
            </a:r>
            <a:r>
              <a:rPr lang="en-US"/>
              <a:t>personal limits, </a:t>
            </a:r>
            <a:r>
              <a:rPr lang="en-US" dirty="0"/>
              <a:t>integrate the patient or </a:t>
            </a:r>
            <a:r>
              <a:rPr lang="en-US"/>
              <a:t>client perspective, embrace advancement, </a:t>
            </a:r>
            <a:r>
              <a:rPr lang="en-US" dirty="0"/>
              <a:t>and challenge mediocrity.</a:t>
            </a:r>
          </a:p>
        </p:txBody>
      </p:sp>
      <p:pic>
        <p:nvPicPr>
          <p:cNvPr id="5" name="Content Placeholder 4">
            <a:extLst>
              <a:ext uri="{FF2B5EF4-FFF2-40B4-BE49-F238E27FC236}">
                <a16:creationId xmlns:a16="http://schemas.microsoft.com/office/drawing/2014/main" id="{E65B8A35-2F5F-9E6F-6754-C69CD4E612EB}"/>
              </a:ext>
            </a:extLst>
          </p:cNvPr>
          <p:cNvPicPr>
            <a:picLocks noGrp="1" noChangeAspect="1"/>
          </p:cNvPicPr>
          <p:nvPr>
            <p:ph sz="half" idx="2"/>
          </p:nvPr>
        </p:nvPicPr>
        <p:blipFill>
          <a:blip r:embed="rId2"/>
          <a:srcRect/>
          <a:stretch/>
        </p:blipFill>
        <p:spPr>
          <a:xfrm>
            <a:off x="7143657" y="1463040"/>
            <a:ext cx="4408263" cy="2938842"/>
          </a:xfrm>
        </p:spPr>
      </p:pic>
    </p:spTree>
    <p:extLst>
      <p:ext uri="{BB962C8B-B14F-4D97-AF65-F5344CB8AC3E}">
        <p14:creationId xmlns:p14="http://schemas.microsoft.com/office/powerpoint/2010/main" val="350297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BFE7-2FB9-42F7-AEA6-DB68142A85F9}"/>
              </a:ext>
            </a:extLst>
          </p:cNvPr>
          <p:cNvSpPr>
            <a:spLocks noGrp="1"/>
          </p:cNvSpPr>
          <p:nvPr>
            <p:ph type="title"/>
          </p:nvPr>
        </p:nvSpPr>
        <p:spPr/>
        <p:txBody>
          <a:bodyPr/>
          <a:lstStyle/>
          <a:p>
            <a:r>
              <a:rPr lang="en-US" dirty="0"/>
              <a:t>Educator Module </a:t>
            </a:r>
          </a:p>
        </p:txBody>
      </p:sp>
      <p:sp>
        <p:nvSpPr>
          <p:cNvPr id="4" name="Text Placeholder 3">
            <a:extLst>
              <a:ext uri="{FF2B5EF4-FFF2-40B4-BE49-F238E27FC236}">
                <a16:creationId xmlns:a16="http://schemas.microsoft.com/office/drawing/2014/main" id="{2BAE6879-8B65-404F-827B-1ECCC02D63D6}"/>
              </a:ext>
            </a:extLst>
          </p:cNvPr>
          <p:cNvSpPr>
            <a:spLocks noGrp="1"/>
          </p:cNvSpPr>
          <p:nvPr>
            <p:ph type="body" sz="quarter" idx="10"/>
          </p:nvPr>
        </p:nvSpPr>
        <p:spPr>
          <a:xfrm>
            <a:off x="640080" y="1463674"/>
            <a:ext cx="10058400" cy="2907909"/>
          </a:xfrm>
        </p:spPr>
        <p:txBody>
          <a:bodyPr>
            <a:normAutofit/>
          </a:bodyPr>
          <a:lstStyle/>
          <a:p>
            <a:r>
              <a:rPr lang="en-US" dirty="0"/>
              <a:t>The goal of these slides is to assist and enhance student learning using the Guide to Physical Therapy Practice. It touches on the main points within the Guide and includes activities for students to work on to increase their understanding of physical therapy.</a:t>
            </a:r>
          </a:p>
        </p:txBody>
      </p:sp>
    </p:spTree>
    <p:extLst>
      <p:ext uri="{BB962C8B-B14F-4D97-AF65-F5344CB8AC3E}">
        <p14:creationId xmlns:p14="http://schemas.microsoft.com/office/powerpoint/2010/main" val="423828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12A9-FD35-F90F-6EFB-8321A7E9A250}"/>
              </a:ext>
            </a:extLst>
          </p:cNvPr>
          <p:cNvSpPr>
            <a:spLocks noGrp="1"/>
          </p:cNvSpPr>
          <p:nvPr>
            <p:ph type="title"/>
          </p:nvPr>
        </p:nvSpPr>
        <p:spPr>
          <a:xfrm>
            <a:off x="640080" y="457200"/>
            <a:ext cx="10058400" cy="914400"/>
          </a:xfrm>
        </p:spPr>
        <p:txBody>
          <a:bodyPr anchor="t">
            <a:normAutofit/>
          </a:bodyPr>
          <a:lstStyle/>
          <a:p>
            <a:r>
              <a:rPr lang="en-US" dirty="0"/>
              <a:t>Core Values: Inclusion</a:t>
            </a:r>
          </a:p>
        </p:txBody>
      </p:sp>
      <p:sp>
        <p:nvSpPr>
          <p:cNvPr id="3" name="Content Placeholder 2">
            <a:extLst>
              <a:ext uri="{FF2B5EF4-FFF2-40B4-BE49-F238E27FC236}">
                <a16:creationId xmlns:a16="http://schemas.microsoft.com/office/drawing/2014/main" id="{23F37164-91E6-2FAC-463C-5F751C400882}"/>
              </a:ext>
            </a:extLst>
          </p:cNvPr>
          <p:cNvSpPr>
            <a:spLocks noGrp="1"/>
          </p:cNvSpPr>
          <p:nvPr>
            <p:ph sz="half" idx="1"/>
          </p:nvPr>
        </p:nvSpPr>
        <p:spPr>
          <a:xfrm>
            <a:off x="640080" y="1463040"/>
            <a:ext cx="5455920" cy="4572000"/>
          </a:xfrm>
        </p:spPr>
        <p:txBody>
          <a:bodyPr>
            <a:noAutofit/>
          </a:bodyPr>
          <a:lstStyle/>
          <a:p>
            <a:pPr marL="0" indent="0">
              <a:lnSpc>
                <a:spcPct val="90000"/>
              </a:lnSpc>
              <a:buNone/>
            </a:pPr>
            <a:r>
              <a:rPr lang="en-US" dirty="0"/>
              <a:t>Occurs when the physical therapist and physical therapist assistant create a welcoming and equitable environment for all. Physical therapists and physical therapist assistants are inclusive when they commit to providing a </a:t>
            </a:r>
            <a:r>
              <a:rPr lang="en-US"/>
              <a:t>safe space, </a:t>
            </a:r>
            <a:r>
              <a:rPr lang="en-US" dirty="0"/>
              <a:t>elevating diverse and </a:t>
            </a:r>
            <a:r>
              <a:rPr lang="en-US"/>
              <a:t>minority voices, </a:t>
            </a:r>
            <a:r>
              <a:rPr lang="en-US" dirty="0"/>
              <a:t>acknowledging personal biases that may impact </a:t>
            </a:r>
            <a:r>
              <a:rPr lang="en-US"/>
              <a:t>patient care, </a:t>
            </a:r>
            <a:r>
              <a:rPr lang="en-US" dirty="0"/>
              <a:t>and taking a position of anti-discrimination. </a:t>
            </a:r>
          </a:p>
        </p:txBody>
      </p:sp>
      <p:pic>
        <p:nvPicPr>
          <p:cNvPr id="5" name="Content Placeholder 4">
            <a:extLst>
              <a:ext uri="{FF2B5EF4-FFF2-40B4-BE49-F238E27FC236}">
                <a16:creationId xmlns:a16="http://schemas.microsoft.com/office/drawing/2014/main" id="{CEC2A1CC-DD8F-1692-D625-E7F0A1870518}"/>
              </a:ext>
            </a:extLst>
          </p:cNvPr>
          <p:cNvPicPr>
            <a:picLocks noGrp="1" noChangeAspect="1"/>
          </p:cNvPicPr>
          <p:nvPr>
            <p:ph sz="half" idx="2"/>
          </p:nvPr>
        </p:nvPicPr>
        <p:blipFill>
          <a:blip r:embed="rId2"/>
          <a:srcRect/>
          <a:stretch/>
        </p:blipFill>
        <p:spPr>
          <a:xfrm>
            <a:off x="6705282" y="1463040"/>
            <a:ext cx="4846638" cy="3231092"/>
          </a:xfrm>
        </p:spPr>
      </p:pic>
    </p:spTree>
    <p:extLst>
      <p:ext uri="{BB962C8B-B14F-4D97-AF65-F5344CB8AC3E}">
        <p14:creationId xmlns:p14="http://schemas.microsoft.com/office/powerpoint/2010/main" val="374631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9946-AD17-13D0-E08E-B8FE8EC22EAB}"/>
              </a:ext>
            </a:extLst>
          </p:cNvPr>
          <p:cNvSpPr>
            <a:spLocks noGrp="1"/>
          </p:cNvSpPr>
          <p:nvPr>
            <p:ph type="title"/>
          </p:nvPr>
        </p:nvSpPr>
        <p:spPr>
          <a:xfrm>
            <a:off x="640080" y="457200"/>
            <a:ext cx="10058400" cy="914400"/>
          </a:xfrm>
        </p:spPr>
        <p:txBody>
          <a:bodyPr anchor="t">
            <a:normAutofit/>
          </a:bodyPr>
          <a:lstStyle/>
          <a:p>
            <a:r>
              <a:rPr lang="en-US" dirty="0"/>
              <a:t>Core Values: Integrity	</a:t>
            </a:r>
          </a:p>
        </p:txBody>
      </p:sp>
      <p:sp>
        <p:nvSpPr>
          <p:cNvPr id="3" name="Content Placeholder 2">
            <a:extLst>
              <a:ext uri="{FF2B5EF4-FFF2-40B4-BE49-F238E27FC236}">
                <a16:creationId xmlns:a16="http://schemas.microsoft.com/office/drawing/2014/main" id="{CEBBC427-FA27-3BC5-2F65-0DB338BCC25D}"/>
              </a:ext>
            </a:extLst>
          </p:cNvPr>
          <p:cNvSpPr>
            <a:spLocks noGrp="1"/>
          </p:cNvSpPr>
          <p:nvPr>
            <p:ph sz="half" idx="1"/>
          </p:nvPr>
        </p:nvSpPr>
        <p:spPr>
          <a:xfrm>
            <a:off x="640080" y="1463040"/>
            <a:ext cx="5455920" cy="4572000"/>
          </a:xfrm>
        </p:spPr>
        <p:txBody>
          <a:bodyPr>
            <a:normAutofit/>
          </a:bodyPr>
          <a:lstStyle/>
          <a:p>
            <a:pPr marL="0" indent="0">
              <a:buNone/>
            </a:pPr>
            <a:r>
              <a:rPr lang="en-US" dirty="0"/>
              <a:t>Steadfast adherence to high ethical principles </a:t>
            </a:r>
            <a:r>
              <a:rPr lang="en-US"/>
              <a:t>or standards, being truthful, ensuring fairness, </a:t>
            </a:r>
            <a:r>
              <a:rPr lang="en-US" dirty="0"/>
              <a:t>following through </a:t>
            </a:r>
            <a:r>
              <a:rPr lang="en-US"/>
              <a:t>on commitments, </a:t>
            </a:r>
            <a:r>
              <a:rPr lang="en-US" dirty="0"/>
              <a:t>and verbalizing to others the rationale for actions.</a:t>
            </a:r>
          </a:p>
        </p:txBody>
      </p:sp>
      <p:pic>
        <p:nvPicPr>
          <p:cNvPr id="5" name="Content Placeholder 4">
            <a:extLst>
              <a:ext uri="{FF2B5EF4-FFF2-40B4-BE49-F238E27FC236}">
                <a16:creationId xmlns:a16="http://schemas.microsoft.com/office/drawing/2014/main" id="{8C399964-4963-5190-B5F9-ACC870E33EEF}"/>
              </a:ext>
            </a:extLst>
          </p:cNvPr>
          <p:cNvPicPr>
            <a:picLocks noGrp="1" noChangeAspect="1"/>
          </p:cNvPicPr>
          <p:nvPr>
            <p:ph sz="half" idx="2"/>
          </p:nvPr>
        </p:nvPicPr>
        <p:blipFill>
          <a:blip r:embed="rId2"/>
          <a:srcRect/>
          <a:stretch/>
        </p:blipFill>
        <p:spPr>
          <a:xfrm>
            <a:off x="6705602" y="1463040"/>
            <a:ext cx="4845454" cy="3230302"/>
          </a:xfrm>
        </p:spPr>
      </p:pic>
    </p:spTree>
    <p:extLst>
      <p:ext uri="{BB962C8B-B14F-4D97-AF65-F5344CB8AC3E}">
        <p14:creationId xmlns:p14="http://schemas.microsoft.com/office/powerpoint/2010/main" val="293909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3C2C-D43E-D753-9951-7F6B2AD78F62}"/>
              </a:ext>
            </a:extLst>
          </p:cNvPr>
          <p:cNvSpPr>
            <a:spLocks noGrp="1"/>
          </p:cNvSpPr>
          <p:nvPr>
            <p:ph type="title"/>
          </p:nvPr>
        </p:nvSpPr>
        <p:spPr>
          <a:xfrm>
            <a:off x="640080" y="457200"/>
            <a:ext cx="10058400" cy="914400"/>
          </a:xfrm>
        </p:spPr>
        <p:txBody>
          <a:bodyPr anchor="t">
            <a:normAutofit/>
          </a:bodyPr>
          <a:lstStyle/>
          <a:p>
            <a:r>
              <a:rPr lang="en-US" dirty="0"/>
              <a:t>Core Values: Social Responsibility</a:t>
            </a:r>
          </a:p>
        </p:txBody>
      </p:sp>
      <p:sp>
        <p:nvSpPr>
          <p:cNvPr id="3" name="Content Placeholder 2">
            <a:extLst>
              <a:ext uri="{FF2B5EF4-FFF2-40B4-BE49-F238E27FC236}">
                <a16:creationId xmlns:a16="http://schemas.microsoft.com/office/drawing/2014/main" id="{00192265-9C23-5141-92A4-97924420240E}"/>
              </a:ext>
            </a:extLst>
          </p:cNvPr>
          <p:cNvSpPr>
            <a:spLocks noGrp="1"/>
          </p:cNvSpPr>
          <p:nvPr>
            <p:ph sz="half" idx="1"/>
          </p:nvPr>
        </p:nvSpPr>
        <p:spPr>
          <a:xfrm>
            <a:off x="640080" y="1463040"/>
            <a:ext cx="5455920" cy="4572000"/>
          </a:xfrm>
        </p:spPr>
        <p:txBody>
          <a:bodyPr>
            <a:normAutofit/>
          </a:bodyPr>
          <a:lstStyle/>
          <a:p>
            <a:pPr marL="0" indent="0">
              <a:buNone/>
            </a:pPr>
            <a:r>
              <a:rPr lang="en-US" dirty="0"/>
              <a:t>The promotion of a mutual trust between the profession and the larger public that necessitates responding to societal needs for health and wellness. </a:t>
            </a:r>
          </a:p>
        </p:txBody>
      </p:sp>
      <p:pic>
        <p:nvPicPr>
          <p:cNvPr id="5" name="Content Placeholder 4">
            <a:extLst>
              <a:ext uri="{FF2B5EF4-FFF2-40B4-BE49-F238E27FC236}">
                <a16:creationId xmlns:a16="http://schemas.microsoft.com/office/drawing/2014/main" id="{44503BD9-0284-15CB-6639-F53394C333AB}"/>
              </a:ext>
            </a:extLst>
          </p:cNvPr>
          <p:cNvPicPr>
            <a:picLocks noGrp="1" noChangeAspect="1"/>
          </p:cNvPicPr>
          <p:nvPr>
            <p:ph sz="half" idx="2"/>
          </p:nvPr>
        </p:nvPicPr>
        <p:blipFill>
          <a:blip r:embed="rId3"/>
          <a:srcRect/>
          <a:stretch/>
        </p:blipFill>
        <p:spPr>
          <a:xfrm>
            <a:off x="6936074" y="1539971"/>
            <a:ext cx="4615846" cy="3077230"/>
          </a:xfrm>
        </p:spPr>
      </p:pic>
    </p:spTree>
    <p:extLst>
      <p:ext uri="{BB962C8B-B14F-4D97-AF65-F5344CB8AC3E}">
        <p14:creationId xmlns:p14="http://schemas.microsoft.com/office/powerpoint/2010/main" val="231231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E86C-3DAC-F073-B685-45E0E878F1C2}"/>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3E9BD170-E6C1-6BE7-2729-A1C6C8D6D8D1}"/>
              </a:ext>
            </a:extLst>
          </p:cNvPr>
          <p:cNvSpPr>
            <a:spLocks noGrp="1"/>
          </p:cNvSpPr>
          <p:nvPr>
            <p:ph idx="1"/>
          </p:nvPr>
        </p:nvSpPr>
        <p:spPr/>
        <p:txBody>
          <a:bodyPr/>
          <a:lstStyle/>
          <a:p>
            <a:r>
              <a:rPr lang="en-US" dirty="0"/>
              <a:t>What is an example of a physical therapist core value you have seen thus far in your education or career? </a:t>
            </a:r>
          </a:p>
        </p:txBody>
      </p:sp>
    </p:spTree>
    <p:extLst>
      <p:ext uri="{BB962C8B-B14F-4D97-AF65-F5344CB8AC3E}">
        <p14:creationId xmlns:p14="http://schemas.microsoft.com/office/powerpoint/2010/main" val="161686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200B-2D03-74A0-A6B3-4153CF0D36F6}"/>
              </a:ext>
            </a:extLst>
          </p:cNvPr>
          <p:cNvSpPr>
            <a:spLocks noGrp="1"/>
          </p:cNvSpPr>
          <p:nvPr>
            <p:ph type="title"/>
          </p:nvPr>
        </p:nvSpPr>
        <p:spPr/>
        <p:txBody>
          <a:bodyPr/>
          <a:lstStyle/>
          <a:p>
            <a:r>
              <a:rPr lang="en-US" dirty="0"/>
              <a:t>Code of Ethics for the Physical Therapist</a:t>
            </a:r>
          </a:p>
        </p:txBody>
      </p:sp>
      <p:sp>
        <p:nvSpPr>
          <p:cNvPr id="3" name="Content Placeholder 2">
            <a:extLst>
              <a:ext uri="{FF2B5EF4-FFF2-40B4-BE49-F238E27FC236}">
                <a16:creationId xmlns:a16="http://schemas.microsoft.com/office/drawing/2014/main" id="{15F15758-8C4E-8B34-E19D-49F1DA77515C}"/>
              </a:ext>
            </a:extLst>
          </p:cNvPr>
          <p:cNvSpPr>
            <a:spLocks noGrp="1"/>
          </p:cNvSpPr>
          <p:nvPr>
            <p:ph idx="1"/>
          </p:nvPr>
        </p:nvSpPr>
        <p:spPr/>
        <p:txBody>
          <a:bodyPr>
            <a:normAutofit/>
          </a:bodyPr>
          <a:lstStyle/>
          <a:p>
            <a:r>
              <a:rPr lang="en-US" dirty="0"/>
              <a:t>Delineates the ethical obligations of all physical therapists and defines the ethical principles that form the foundation </a:t>
            </a:r>
            <a:r>
              <a:rPr lang="en-US"/>
              <a:t>of practice, consultation, education, research, </a:t>
            </a:r>
            <a:r>
              <a:rPr lang="en-US" dirty="0"/>
              <a:t>and administration.</a:t>
            </a:r>
          </a:p>
        </p:txBody>
      </p:sp>
    </p:spTree>
    <p:extLst>
      <p:ext uri="{BB962C8B-B14F-4D97-AF65-F5344CB8AC3E}">
        <p14:creationId xmlns:p14="http://schemas.microsoft.com/office/powerpoint/2010/main" val="196289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6E54-FB86-0FE9-0D17-D1E4DB0382AB}"/>
              </a:ext>
            </a:extLst>
          </p:cNvPr>
          <p:cNvSpPr>
            <a:spLocks noGrp="1"/>
          </p:cNvSpPr>
          <p:nvPr>
            <p:ph type="title"/>
          </p:nvPr>
        </p:nvSpPr>
        <p:spPr/>
        <p:txBody>
          <a:bodyPr/>
          <a:lstStyle/>
          <a:p>
            <a:r>
              <a:rPr lang="en-US" dirty="0"/>
              <a:t>Code of Ethics Purposes</a:t>
            </a:r>
          </a:p>
        </p:txBody>
      </p:sp>
      <p:sp>
        <p:nvSpPr>
          <p:cNvPr id="3" name="Content Placeholder 2">
            <a:extLst>
              <a:ext uri="{FF2B5EF4-FFF2-40B4-BE49-F238E27FC236}">
                <a16:creationId xmlns:a16="http://schemas.microsoft.com/office/drawing/2014/main" id="{FBC005B9-D137-D788-404A-EF2B78D46460}"/>
              </a:ext>
            </a:extLst>
          </p:cNvPr>
          <p:cNvSpPr>
            <a:spLocks noGrp="1"/>
          </p:cNvSpPr>
          <p:nvPr>
            <p:ph idx="1"/>
          </p:nvPr>
        </p:nvSpPr>
        <p:spPr/>
        <p:txBody>
          <a:bodyPr>
            <a:normAutofit fontScale="77500" lnSpcReduction="20000"/>
          </a:bodyPr>
          <a:lstStyle/>
          <a:p>
            <a:pPr marL="514350" marR="0" lvl="0" indent="-514350" algn="l" defTabSz="914400" rtl="0" eaLnBrk="1" fontAlgn="auto" latinLnBrk="0" hangingPunct="1">
              <a:lnSpc>
                <a:spcPct val="120000"/>
              </a:lnSpc>
              <a:spcBef>
                <a:spcPts val="0"/>
              </a:spcBef>
              <a:spcAft>
                <a:spcPts val="300"/>
              </a:spcAft>
              <a:buClrTx/>
              <a:buSzTx/>
              <a:buFont typeface="+mj-lt"/>
              <a:buAutoNum type="arabicPeriod"/>
              <a:tabLst/>
              <a:defRPr/>
            </a:pPr>
            <a:r>
              <a:rPr lang="en-US" sz="2800" dirty="0"/>
              <a:t>Define the ethical principles that form the foundation of physical therapist practice in patient and client management, consultation, education, research, and administration.</a:t>
            </a:r>
          </a:p>
          <a:p>
            <a:pPr marL="514350" marR="0" lvl="0" indent="-514350" algn="l" defTabSz="914400" rtl="0" eaLnBrk="1" fontAlgn="auto" latinLnBrk="0" hangingPunct="1">
              <a:lnSpc>
                <a:spcPct val="120000"/>
              </a:lnSpc>
              <a:spcBef>
                <a:spcPts val="0"/>
              </a:spcBef>
              <a:spcAft>
                <a:spcPts val="300"/>
              </a:spcAft>
              <a:buClrTx/>
              <a:buSzTx/>
              <a:buFont typeface="+mj-lt"/>
              <a:buAutoNum type="arabicPeriod"/>
              <a:tabLst/>
              <a:defRPr/>
            </a:pPr>
            <a:r>
              <a:rPr lang="en-US" sz="2800" dirty="0"/>
              <a:t>Provide standards of behavior and performance that form the basis of professional accountability to the public.</a:t>
            </a:r>
          </a:p>
          <a:p>
            <a:pPr marL="514350" marR="0" lvl="0" indent="-514350" algn="l" defTabSz="914400" rtl="0" eaLnBrk="1" fontAlgn="auto" latinLnBrk="0" hangingPunct="1">
              <a:lnSpc>
                <a:spcPct val="120000"/>
              </a:lnSpc>
              <a:spcBef>
                <a:spcPts val="0"/>
              </a:spcBef>
              <a:spcAft>
                <a:spcPts val="300"/>
              </a:spcAft>
              <a:buClrTx/>
              <a:buSzTx/>
              <a:buFont typeface="+mj-lt"/>
              <a:buAutoNum type="arabicPeriod"/>
              <a:tabLst/>
              <a:defRPr/>
            </a:pPr>
            <a:r>
              <a:rPr lang="en-US" sz="2800" dirty="0"/>
              <a:t>Provide guidance for physical therapists facing ethical challenges, regardless of their professional roles and responsibilities.</a:t>
            </a:r>
          </a:p>
          <a:p>
            <a:pPr marL="514350" marR="0" lvl="0" indent="-514350" algn="l" defTabSz="914400" rtl="0" eaLnBrk="1" fontAlgn="auto" latinLnBrk="0" hangingPunct="1">
              <a:lnSpc>
                <a:spcPct val="120000"/>
              </a:lnSpc>
              <a:spcBef>
                <a:spcPts val="0"/>
              </a:spcBef>
              <a:spcAft>
                <a:spcPts val="300"/>
              </a:spcAft>
              <a:buClrTx/>
              <a:buSzTx/>
              <a:buFont typeface="+mj-lt"/>
              <a:buAutoNum type="arabicPeriod"/>
              <a:tabLst/>
              <a:defRPr/>
            </a:pPr>
            <a:r>
              <a:rPr lang="en-US" sz="2800" dirty="0"/>
              <a:t>Educate physical therapists, students, other health care professionals, regulators, and the public regarding the core values, ethical principles, and standards that guide the professional conduct of the physical therapist.</a:t>
            </a:r>
          </a:p>
          <a:p>
            <a:pPr marL="514350" marR="0" lvl="0" indent="-514350" algn="l" defTabSz="914400" rtl="0" eaLnBrk="1" fontAlgn="auto" latinLnBrk="0" hangingPunct="1">
              <a:lnSpc>
                <a:spcPct val="120000"/>
              </a:lnSpc>
              <a:spcBef>
                <a:spcPts val="0"/>
              </a:spcBef>
              <a:spcAft>
                <a:spcPts val="300"/>
              </a:spcAft>
              <a:buClrTx/>
              <a:buSzTx/>
              <a:buFont typeface="+mj-lt"/>
              <a:buAutoNum type="arabicPeriod"/>
              <a:tabLst/>
              <a:defRPr/>
            </a:pPr>
            <a:r>
              <a:rPr lang="en-US" sz="2800" dirty="0"/>
              <a:t>Establish the standards by which APTA can determine if a physical therapist has engaged in unethical conduct. </a:t>
            </a:r>
          </a:p>
          <a:p>
            <a:endParaRPr lang="en-US" dirty="0"/>
          </a:p>
        </p:txBody>
      </p:sp>
    </p:spTree>
    <p:extLst>
      <p:ext uri="{BB962C8B-B14F-4D97-AF65-F5344CB8AC3E}">
        <p14:creationId xmlns:p14="http://schemas.microsoft.com/office/powerpoint/2010/main" val="31269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B38A-E5B1-0338-7B80-7765BD795F6C}"/>
              </a:ext>
            </a:extLst>
          </p:cNvPr>
          <p:cNvSpPr>
            <a:spLocks noGrp="1"/>
          </p:cNvSpPr>
          <p:nvPr>
            <p:ph type="title"/>
          </p:nvPr>
        </p:nvSpPr>
        <p:spPr>
          <a:xfrm>
            <a:off x="640080" y="457200"/>
            <a:ext cx="10058400" cy="914400"/>
          </a:xfrm>
        </p:spPr>
        <p:txBody>
          <a:bodyPr anchor="t">
            <a:normAutofit/>
          </a:bodyPr>
          <a:lstStyle/>
          <a:p>
            <a:r>
              <a:rPr lang="en-US" dirty="0"/>
              <a:t>Code of Ethics for the Physical Therapist</a:t>
            </a:r>
          </a:p>
        </p:txBody>
      </p:sp>
      <p:sp>
        <p:nvSpPr>
          <p:cNvPr id="3" name="Content Placeholder 2">
            <a:extLst>
              <a:ext uri="{FF2B5EF4-FFF2-40B4-BE49-F238E27FC236}">
                <a16:creationId xmlns:a16="http://schemas.microsoft.com/office/drawing/2014/main" id="{8671B3ED-CEC6-3CA9-3172-9EB1F9278147}"/>
              </a:ext>
            </a:extLst>
          </p:cNvPr>
          <p:cNvSpPr>
            <a:spLocks noGrp="1"/>
          </p:cNvSpPr>
          <p:nvPr>
            <p:ph sz="half" idx="1"/>
          </p:nvPr>
        </p:nvSpPr>
        <p:spPr>
          <a:xfrm>
            <a:off x="640080" y="1463040"/>
            <a:ext cx="4846320" cy="4572000"/>
          </a:xfrm>
        </p:spPr>
        <p:txBody>
          <a:bodyPr>
            <a:normAutofit/>
          </a:bodyPr>
          <a:lstStyle/>
          <a:p>
            <a:r>
              <a:rPr lang="en-US" dirty="0">
                <a:effectLst/>
              </a:rPr>
              <a:t>Physical therapists shall provide:</a:t>
            </a:r>
          </a:p>
          <a:p>
            <a:pPr lvl="1"/>
            <a:r>
              <a:rPr lang="en-US" sz="2800" dirty="0">
                <a:effectLst/>
              </a:rPr>
              <a:t>safe, </a:t>
            </a:r>
          </a:p>
          <a:p>
            <a:pPr lvl="1"/>
            <a:r>
              <a:rPr lang="en-US" sz="2800" dirty="0">
                <a:effectLst/>
              </a:rPr>
              <a:t>accessible, </a:t>
            </a:r>
          </a:p>
          <a:p>
            <a:pPr lvl="1"/>
            <a:r>
              <a:rPr lang="en-US" sz="2800" dirty="0">
                <a:effectLst/>
              </a:rPr>
              <a:t>cost-effective, and </a:t>
            </a:r>
          </a:p>
          <a:p>
            <a:pPr lvl="1"/>
            <a:r>
              <a:rPr lang="en-US" sz="2800" dirty="0">
                <a:effectLst/>
              </a:rPr>
              <a:t>evidence-based services.</a:t>
            </a:r>
          </a:p>
          <a:p>
            <a:endParaRPr lang="en-US" dirty="0"/>
          </a:p>
        </p:txBody>
      </p:sp>
      <p:pic>
        <p:nvPicPr>
          <p:cNvPr id="20" name="Picture 4" descr="People holding hands">
            <a:extLst>
              <a:ext uri="{FF2B5EF4-FFF2-40B4-BE49-F238E27FC236}">
                <a16:creationId xmlns:a16="http://schemas.microsoft.com/office/drawing/2014/main" id="{515663B9-41ED-4C16-32BA-1E3B1975321D}"/>
              </a:ext>
            </a:extLst>
          </p:cNvPr>
          <p:cNvPicPr>
            <a:picLocks noChangeAspect="1"/>
          </p:cNvPicPr>
          <p:nvPr/>
        </p:nvPicPr>
        <p:blipFill rotWithShape="1">
          <a:blip r:embed="rId3"/>
          <a:srcRect l="39815" t="6570" r="10156" b="2"/>
          <a:stretch/>
        </p:blipFill>
        <p:spPr>
          <a:xfrm>
            <a:off x="7478486" y="1463040"/>
            <a:ext cx="3677193" cy="4583641"/>
          </a:xfrm>
          <a:prstGeom prst="rect">
            <a:avLst/>
          </a:prstGeom>
          <a:noFill/>
        </p:spPr>
      </p:pic>
    </p:spTree>
    <p:extLst>
      <p:ext uri="{BB962C8B-B14F-4D97-AF65-F5344CB8AC3E}">
        <p14:creationId xmlns:p14="http://schemas.microsoft.com/office/powerpoint/2010/main" val="280788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CB9C-F13B-D2C4-047F-838A2E45681F}"/>
              </a:ext>
            </a:extLst>
          </p:cNvPr>
          <p:cNvSpPr>
            <a:spLocks noGrp="1"/>
          </p:cNvSpPr>
          <p:nvPr>
            <p:ph type="title"/>
          </p:nvPr>
        </p:nvSpPr>
        <p:spPr/>
        <p:txBody>
          <a:bodyPr/>
          <a:lstStyle/>
          <a:p>
            <a:r>
              <a:rPr lang="en-US" dirty="0"/>
              <a:t>Standards of Practice for Physical Therapy</a:t>
            </a:r>
          </a:p>
        </p:txBody>
      </p:sp>
      <p:sp>
        <p:nvSpPr>
          <p:cNvPr id="3" name="Content Placeholder 2">
            <a:extLst>
              <a:ext uri="{FF2B5EF4-FFF2-40B4-BE49-F238E27FC236}">
                <a16:creationId xmlns:a16="http://schemas.microsoft.com/office/drawing/2014/main" id="{B1CAACF7-010F-7ED5-D6EE-1D2E369FE30A}"/>
              </a:ext>
            </a:extLst>
          </p:cNvPr>
          <p:cNvSpPr>
            <a:spLocks noGrp="1"/>
          </p:cNvSpPr>
          <p:nvPr>
            <p:ph idx="1"/>
          </p:nvPr>
        </p:nvSpPr>
        <p:spPr/>
        <p:txBody>
          <a:bodyPr/>
          <a:lstStyle/>
          <a:p>
            <a:pPr marL="0" marR="81280" indent="0">
              <a:lnSpc>
                <a:spcPct val="107000"/>
              </a:lnSpc>
              <a:spcBef>
                <a:spcPts val="800"/>
              </a:spcBef>
              <a:spcAft>
                <a:spcPts val="0"/>
              </a:spcAft>
              <a:buNone/>
            </a:pPr>
            <a:r>
              <a:rPr lang="en-US" sz="2800" dirty="0">
                <a:effectLst/>
                <a:latin typeface="Arial" panose="020B0604020202020204" pitchFamily="34" charset="0"/>
                <a:ea typeface="Arial" panose="020B0604020202020204" pitchFamily="34" charset="0"/>
              </a:rPr>
              <a:t>The </a:t>
            </a:r>
            <a:r>
              <a:rPr lang="en-US" sz="2800" u="sng" dirty="0">
                <a:solidFill>
                  <a:srgbClr val="0000FF"/>
                </a:solidFill>
                <a:effectLst/>
                <a:latin typeface="Arial" panose="020B0604020202020204" pitchFamily="34" charset="0"/>
                <a:ea typeface="Arial" panose="020B0604020202020204" pitchFamily="34" charset="0"/>
                <a:hlinkClick r:id="rId3"/>
              </a:rPr>
              <a:t>Standards of Practice for Physical Therapy </a:t>
            </a:r>
            <a:r>
              <a:rPr lang="en-US" sz="2800" dirty="0">
                <a:effectLst/>
                <a:latin typeface="Arial" panose="020B0604020202020204" pitchFamily="34" charset="0"/>
                <a:ea typeface="Arial" panose="020B0604020202020204" pitchFamily="34" charset="0"/>
              </a:rPr>
              <a:t>is the profession’s statement of conditions and performances that are essential for provision of high-quality professional service </a:t>
            </a:r>
            <a:r>
              <a:rPr lang="en-US" sz="2800">
                <a:effectLst/>
                <a:latin typeface="Arial" panose="020B0604020202020204" pitchFamily="34" charset="0"/>
                <a:ea typeface="Arial" panose="020B0604020202020204" pitchFamily="34" charset="0"/>
              </a:rPr>
              <a:t>to society, </a:t>
            </a:r>
            <a:r>
              <a:rPr lang="en-US" sz="2800" dirty="0">
                <a:effectLst/>
                <a:latin typeface="Arial" panose="020B0604020202020204" pitchFamily="34" charset="0"/>
                <a:ea typeface="Arial" panose="020B0604020202020204" pitchFamily="34" charset="0"/>
              </a:rPr>
              <a:t>and it provides a foundation for assessment of physical therapist practice expected across all settings. </a:t>
            </a:r>
          </a:p>
          <a:p>
            <a:endParaRPr lang="en-US" dirty="0"/>
          </a:p>
        </p:txBody>
      </p:sp>
    </p:spTree>
    <p:extLst>
      <p:ext uri="{BB962C8B-B14F-4D97-AF65-F5344CB8AC3E}">
        <p14:creationId xmlns:p14="http://schemas.microsoft.com/office/powerpoint/2010/main" val="320374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D9FF-8A04-4C0F-35C7-68A4B7195F38}"/>
              </a:ext>
            </a:extLst>
          </p:cNvPr>
          <p:cNvSpPr>
            <a:spLocks noGrp="1"/>
          </p:cNvSpPr>
          <p:nvPr>
            <p:ph type="title"/>
          </p:nvPr>
        </p:nvSpPr>
        <p:spPr>
          <a:xfrm>
            <a:off x="640080" y="457200"/>
            <a:ext cx="10058400" cy="914400"/>
          </a:xfrm>
        </p:spPr>
        <p:txBody>
          <a:bodyPr anchor="t">
            <a:normAutofit/>
          </a:bodyPr>
          <a:lstStyle/>
          <a:p>
            <a:r>
              <a:rPr lang="en-US" dirty="0"/>
              <a:t>Educational Opportunities for PTs and PTAs </a:t>
            </a:r>
          </a:p>
        </p:txBody>
      </p:sp>
      <p:sp>
        <p:nvSpPr>
          <p:cNvPr id="17" name="Content Placeholder 2">
            <a:extLst>
              <a:ext uri="{FF2B5EF4-FFF2-40B4-BE49-F238E27FC236}">
                <a16:creationId xmlns:a16="http://schemas.microsoft.com/office/drawing/2014/main" id="{5041B79B-6DD5-9CDE-2C29-C7E1BD8B098A}"/>
              </a:ext>
            </a:extLst>
          </p:cNvPr>
          <p:cNvSpPr>
            <a:spLocks noGrp="1"/>
          </p:cNvSpPr>
          <p:nvPr>
            <p:ph sz="half" idx="1"/>
          </p:nvPr>
        </p:nvSpPr>
        <p:spPr>
          <a:xfrm>
            <a:off x="640080" y="2103120"/>
            <a:ext cx="4846320" cy="4023360"/>
          </a:xfrm>
        </p:spPr>
        <p:txBody>
          <a:bodyPr/>
          <a:lstStyle/>
          <a:p>
            <a:r>
              <a:rPr lang="en-US" dirty="0"/>
              <a:t>Fellowship</a:t>
            </a:r>
          </a:p>
          <a:p>
            <a:r>
              <a:rPr lang="en-US" dirty="0"/>
              <a:t>Residency</a:t>
            </a:r>
          </a:p>
          <a:p>
            <a:r>
              <a:rPr lang="en-US" dirty="0"/>
              <a:t>Board Certification 		</a:t>
            </a:r>
          </a:p>
        </p:txBody>
      </p:sp>
      <p:sp>
        <p:nvSpPr>
          <p:cNvPr id="19" name="Content Placeholder 3">
            <a:extLst>
              <a:ext uri="{FF2B5EF4-FFF2-40B4-BE49-F238E27FC236}">
                <a16:creationId xmlns:a16="http://schemas.microsoft.com/office/drawing/2014/main" id="{DC7845F5-2FA7-6A84-4517-D2B373F90004}"/>
              </a:ext>
            </a:extLst>
          </p:cNvPr>
          <p:cNvSpPr>
            <a:spLocks noGrp="1"/>
          </p:cNvSpPr>
          <p:nvPr>
            <p:ph sz="half" idx="2"/>
          </p:nvPr>
        </p:nvSpPr>
        <p:spPr>
          <a:xfrm>
            <a:off x="5852160" y="2103120"/>
            <a:ext cx="4846320" cy="4023360"/>
          </a:xfrm>
        </p:spPr>
        <p:txBody>
          <a:bodyPr/>
          <a:lstStyle/>
          <a:p>
            <a:r>
              <a:rPr lang="en-US" dirty="0"/>
              <a:t>Advanced Proficiency Pathways</a:t>
            </a:r>
          </a:p>
        </p:txBody>
      </p:sp>
      <p:sp>
        <p:nvSpPr>
          <p:cNvPr id="10" name="Text Placeholder 3">
            <a:extLst>
              <a:ext uri="{FF2B5EF4-FFF2-40B4-BE49-F238E27FC236}">
                <a16:creationId xmlns:a16="http://schemas.microsoft.com/office/drawing/2014/main" id="{0AE65D5F-3FDD-9F1C-4BE9-7BF706DAFCDE}"/>
              </a:ext>
            </a:extLst>
          </p:cNvPr>
          <p:cNvSpPr>
            <a:spLocks noGrp="1"/>
          </p:cNvSpPr>
          <p:nvPr>
            <p:ph type="body" sz="quarter" idx="10"/>
          </p:nvPr>
        </p:nvSpPr>
        <p:spPr>
          <a:xfrm>
            <a:off x="640080" y="1737360"/>
            <a:ext cx="4846320" cy="365760"/>
          </a:xfrm>
        </p:spPr>
        <p:txBody>
          <a:bodyPr>
            <a:normAutofit/>
          </a:bodyPr>
          <a:lstStyle/>
          <a:p>
            <a:r>
              <a:rPr lang="en-US" dirty="0"/>
              <a:t>Physical Therapists</a:t>
            </a:r>
          </a:p>
        </p:txBody>
      </p:sp>
      <p:sp>
        <p:nvSpPr>
          <p:cNvPr id="21" name="Text Placeholder 5">
            <a:extLst>
              <a:ext uri="{FF2B5EF4-FFF2-40B4-BE49-F238E27FC236}">
                <a16:creationId xmlns:a16="http://schemas.microsoft.com/office/drawing/2014/main" id="{9D21F330-D87E-A72E-4414-2982E035ED86}"/>
              </a:ext>
            </a:extLst>
          </p:cNvPr>
          <p:cNvSpPr>
            <a:spLocks noGrp="1"/>
          </p:cNvSpPr>
          <p:nvPr>
            <p:ph type="body" sz="quarter" idx="11"/>
          </p:nvPr>
        </p:nvSpPr>
        <p:spPr>
          <a:xfrm>
            <a:off x="5852160" y="1737360"/>
            <a:ext cx="4846320" cy="365760"/>
          </a:xfrm>
        </p:spPr>
        <p:txBody>
          <a:bodyPr/>
          <a:lstStyle/>
          <a:p>
            <a:r>
              <a:rPr lang="en-US" dirty="0"/>
              <a:t>Physical Therapist Assistants</a:t>
            </a:r>
          </a:p>
        </p:txBody>
      </p:sp>
    </p:spTree>
    <p:extLst>
      <p:ext uri="{BB962C8B-B14F-4D97-AF65-F5344CB8AC3E}">
        <p14:creationId xmlns:p14="http://schemas.microsoft.com/office/powerpoint/2010/main" val="350342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46E6-A60B-AA11-CDDE-02A45D3F0A72}"/>
              </a:ext>
            </a:extLst>
          </p:cNvPr>
          <p:cNvSpPr>
            <a:spLocks noGrp="1"/>
          </p:cNvSpPr>
          <p:nvPr>
            <p:ph type="title"/>
          </p:nvPr>
        </p:nvSpPr>
        <p:spPr>
          <a:xfrm>
            <a:off x="640080" y="1005840"/>
            <a:ext cx="7315200" cy="1828800"/>
          </a:xfrm>
        </p:spPr>
        <p:txBody>
          <a:bodyPr anchor="t">
            <a:normAutofit fontScale="90000"/>
          </a:bodyPr>
          <a:lstStyle/>
          <a:p>
            <a:r>
              <a:rPr lang="en-US" dirty="0"/>
              <a:t>For expanded information regarding PT and PTA professional </a:t>
            </a:r>
            <a:r>
              <a:rPr lang="en-US"/>
              <a:t>development opportunities, </a:t>
            </a:r>
            <a:r>
              <a:rPr lang="en-US" dirty="0"/>
              <a:t>see Chapter 5.</a:t>
            </a:r>
          </a:p>
        </p:txBody>
      </p:sp>
    </p:spTree>
    <p:extLst>
      <p:ext uri="{BB962C8B-B14F-4D97-AF65-F5344CB8AC3E}">
        <p14:creationId xmlns:p14="http://schemas.microsoft.com/office/powerpoint/2010/main" val="359843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63D7A2-06C3-50F9-F886-C7C0D1CD40A0}"/>
              </a:ext>
            </a:extLst>
          </p:cNvPr>
          <p:cNvSpPr>
            <a:spLocks noGrp="1"/>
          </p:cNvSpPr>
          <p:nvPr>
            <p:ph type="title"/>
          </p:nvPr>
        </p:nvSpPr>
        <p:spPr>
          <a:xfrm>
            <a:off x="640080" y="822960"/>
            <a:ext cx="10058400" cy="1371600"/>
          </a:xfrm>
        </p:spPr>
        <p:txBody>
          <a:bodyPr anchor="b">
            <a:normAutofit/>
          </a:bodyPr>
          <a:lstStyle/>
          <a:p>
            <a:r>
              <a:rPr lang="en-US" dirty="0"/>
              <a:t>Chapter 1: Introduction to the APTA Guide to Physical Therapist Practice </a:t>
            </a:r>
          </a:p>
        </p:txBody>
      </p:sp>
    </p:spTree>
    <p:extLst>
      <p:ext uri="{BB962C8B-B14F-4D97-AF65-F5344CB8AC3E}">
        <p14:creationId xmlns:p14="http://schemas.microsoft.com/office/powerpoint/2010/main" val="190918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FA44-01D9-A57C-F99A-AF95B06F4777}"/>
              </a:ext>
            </a:extLst>
          </p:cNvPr>
          <p:cNvSpPr>
            <a:spLocks noGrp="1"/>
          </p:cNvSpPr>
          <p:nvPr>
            <p:ph type="title"/>
          </p:nvPr>
        </p:nvSpPr>
        <p:spPr>
          <a:xfrm>
            <a:off x="640080" y="457200"/>
            <a:ext cx="10058400" cy="914400"/>
          </a:xfrm>
        </p:spPr>
        <p:txBody>
          <a:bodyPr anchor="t">
            <a:normAutofit/>
          </a:bodyPr>
          <a:lstStyle/>
          <a:p>
            <a:r>
              <a:rPr lang="en-US" dirty="0"/>
              <a:t>Physical Therapist Roles Across the Continuum and Through the Life Span</a:t>
            </a:r>
          </a:p>
        </p:txBody>
      </p:sp>
      <p:pic>
        <p:nvPicPr>
          <p:cNvPr id="4" name="Content Placeholder 3" descr="Two people standing next to each other&#10;&#10;Description automatically generated with low confidence">
            <a:extLst>
              <a:ext uri="{FF2B5EF4-FFF2-40B4-BE49-F238E27FC236}">
                <a16:creationId xmlns:a16="http://schemas.microsoft.com/office/drawing/2014/main" id="{3B157F8F-15E1-B6A3-D636-0D9E065CEAD9}"/>
              </a:ext>
            </a:extLst>
          </p:cNvPr>
          <p:cNvPicPr>
            <a:picLocks noGrp="1" noChangeAspect="1"/>
          </p:cNvPicPr>
          <p:nvPr>
            <p:ph sz="half" idx="2"/>
          </p:nvPr>
        </p:nvPicPr>
        <p:blipFill>
          <a:blip r:embed="rId3"/>
          <a:stretch>
            <a:fillRect/>
          </a:stretch>
        </p:blipFill>
        <p:spPr>
          <a:xfrm>
            <a:off x="6705282" y="1591377"/>
            <a:ext cx="4846638" cy="3231092"/>
          </a:xfrm>
        </p:spPr>
      </p:pic>
      <p:sp>
        <p:nvSpPr>
          <p:cNvPr id="3" name="Content Placeholder 2">
            <a:extLst>
              <a:ext uri="{FF2B5EF4-FFF2-40B4-BE49-F238E27FC236}">
                <a16:creationId xmlns:a16="http://schemas.microsoft.com/office/drawing/2014/main" id="{511436DF-2E53-5E44-98F3-5266B86F656B}"/>
              </a:ext>
            </a:extLst>
          </p:cNvPr>
          <p:cNvSpPr>
            <a:spLocks noGrp="1"/>
          </p:cNvSpPr>
          <p:nvPr>
            <p:ph sz="half" idx="1"/>
          </p:nvPr>
        </p:nvSpPr>
        <p:spPr>
          <a:xfrm>
            <a:off x="640080" y="1591377"/>
            <a:ext cx="5455920" cy="4572000"/>
          </a:xfrm>
        </p:spPr>
        <p:txBody>
          <a:bodyPr>
            <a:normAutofit lnSpcReduction="10000"/>
          </a:bodyPr>
          <a:lstStyle/>
          <a:p>
            <a:pPr lvl="0"/>
            <a:r>
              <a:rPr lang="en-US" dirty="0"/>
              <a:t>Access to services for health conditions.</a:t>
            </a:r>
          </a:p>
          <a:p>
            <a:pPr lvl="0"/>
            <a:r>
              <a:rPr lang="en-US" dirty="0"/>
              <a:t>Direct access and primary care.</a:t>
            </a:r>
          </a:p>
          <a:p>
            <a:pPr lvl="0"/>
            <a:r>
              <a:rPr lang="en-US" dirty="0"/>
              <a:t>Administration of tests.</a:t>
            </a:r>
          </a:p>
          <a:p>
            <a:pPr lvl="0"/>
            <a:r>
              <a:rPr lang="en-US" dirty="0"/>
              <a:t>Habilitation and rehabilitation.</a:t>
            </a:r>
          </a:p>
          <a:p>
            <a:pPr lvl="0"/>
            <a:r>
              <a:rPr lang="en-US" dirty="0"/>
              <a:t>Performance enhancement.</a:t>
            </a:r>
          </a:p>
          <a:p>
            <a:pPr lvl="0"/>
            <a:r>
              <a:rPr lang="en-US" dirty="0"/>
              <a:t>Prevention and risk-reduction services.</a:t>
            </a:r>
          </a:p>
          <a:p>
            <a:pPr lvl="0"/>
            <a:r>
              <a:rPr lang="en-US" dirty="0"/>
              <a:t>Direct-to-employer physical therapist services. </a:t>
            </a:r>
          </a:p>
        </p:txBody>
      </p:sp>
    </p:spTree>
    <p:extLst>
      <p:ext uri="{BB962C8B-B14F-4D97-AF65-F5344CB8AC3E}">
        <p14:creationId xmlns:p14="http://schemas.microsoft.com/office/powerpoint/2010/main" val="211666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C4C4-EF20-0A7E-363F-CF12B921F44E}"/>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ECADF7F4-5F58-AB97-F060-EBCBDC8962A9}"/>
              </a:ext>
            </a:extLst>
          </p:cNvPr>
          <p:cNvSpPr>
            <a:spLocks noGrp="1"/>
          </p:cNvSpPr>
          <p:nvPr>
            <p:ph idx="1"/>
          </p:nvPr>
        </p:nvSpPr>
        <p:spPr>
          <a:xfrm>
            <a:off x="640080" y="1074821"/>
            <a:ext cx="10058400" cy="4960219"/>
          </a:xfrm>
        </p:spPr>
        <p:txBody>
          <a:bodyPr>
            <a:normAutofit/>
          </a:bodyPr>
          <a:lstStyle/>
          <a:p>
            <a:pPr marL="0" indent="0">
              <a:buNone/>
            </a:pPr>
            <a:r>
              <a:rPr lang="en-US" dirty="0"/>
              <a:t>Choose a diagnosis and describe the related roles and activities of the physical therapist. </a:t>
            </a:r>
          </a:p>
          <a:p>
            <a:pPr marL="0" indent="0">
              <a:buNone/>
            </a:pPr>
            <a:r>
              <a:rPr lang="en-US" sz="2400" dirty="0"/>
              <a:t>Example: A patient comes in with an ACL rupture. Identify the roles a  physical therapist could play and describe the activities in each role. </a:t>
            </a:r>
          </a:p>
          <a:p>
            <a:pPr lvl="1"/>
            <a:r>
              <a:rPr lang="en-US" dirty="0"/>
              <a:t>Direct access</a:t>
            </a:r>
          </a:p>
          <a:p>
            <a:pPr lvl="1"/>
            <a:r>
              <a:rPr lang="en-US" dirty="0"/>
              <a:t>Primary care</a:t>
            </a:r>
          </a:p>
          <a:p>
            <a:pPr lvl="1"/>
            <a:r>
              <a:rPr lang="en-US" dirty="0"/>
              <a:t>Administration of tests</a:t>
            </a:r>
          </a:p>
          <a:p>
            <a:pPr lvl="1"/>
            <a:r>
              <a:rPr lang="en-US" dirty="0"/>
              <a:t>Habilitation and rehabilitation</a:t>
            </a:r>
          </a:p>
          <a:p>
            <a:pPr lvl="1"/>
            <a:r>
              <a:rPr lang="en-US" dirty="0"/>
              <a:t>Performance enhancement</a:t>
            </a:r>
          </a:p>
          <a:p>
            <a:pPr lvl="1"/>
            <a:r>
              <a:rPr lang="en-US" dirty="0"/>
              <a:t>Prevention and risk-reduction</a:t>
            </a:r>
          </a:p>
          <a:p>
            <a:pPr lvl="1"/>
            <a:r>
              <a:rPr lang="en-US" dirty="0"/>
              <a:t>Direct-to-employer services</a:t>
            </a:r>
          </a:p>
        </p:txBody>
      </p:sp>
    </p:spTree>
    <p:extLst>
      <p:ext uri="{BB962C8B-B14F-4D97-AF65-F5344CB8AC3E}">
        <p14:creationId xmlns:p14="http://schemas.microsoft.com/office/powerpoint/2010/main" val="31760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738D-D707-66DA-5567-27B8EB84B0CA}"/>
              </a:ext>
            </a:extLst>
          </p:cNvPr>
          <p:cNvSpPr>
            <a:spLocks noGrp="1"/>
          </p:cNvSpPr>
          <p:nvPr>
            <p:ph type="title"/>
          </p:nvPr>
        </p:nvSpPr>
        <p:spPr>
          <a:xfrm>
            <a:off x="640080" y="457200"/>
            <a:ext cx="10058400" cy="914400"/>
          </a:xfrm>
        </p:spPr>
        <p:txBody>
          <a:bodyPr anchor="t">
            <a:normAutofit/>
          </a:bodyPr>
          <a:lstStyle/>
          <a:p>
            <a:r>
              <a:rPr lang="en-US" dirty="0"/>
              <a:t>Professional Functions</a:t>
            </a:r>
          </a:p>
        </p:txBody>
      </p:sp>
      <p:pic>
        <p:nvPicPr>
          <p:cNvPr id="8" name="Content Placeholder 7">
            <a:extLst>
              <a:ext uri="{FF2B5EF4-FFF2-40B4-BE49-F238E27FC236}">
                <a16:creationId xmlns:a16="http://schemas.microsoft.com/office/drawing/2014/main" id="{97D834F9-0EAC-268D-EE3B-E1AEBBAAD228}"/>
              </a:ext>
            </a:extLst>
          </p:cNvPr>
          <p:cNvPicPr>
            <a:picLocks noGrp="1" noChangeAspect="1"/>
          </p:cNvPicPr>
          <p:nvPr>
            <p:ph sz="half" idx="2"/>
          </p:nvPr>
        </p:nvPicPr>
        <p:blipFill>
          <a:blip r:embed="rId3"/>
          <a:srcRect/>
          <a:stretch/>
        </p:blipFill>
        <p:spPr>
          <a:xfrm>
            <a:off x="7213560" y="1371600"/>
            <a:ext cx="4338360" cy="2892240"/>
          </a:xfrm>
          <a:prstGeom prst="rect">
            <a:avLst/>
          </a:prstGeom>
        </p:spPr>
      </p:pic>
      <p:sp>
        <p:nvSpPr>
          <p:cNvPr id="4" name="Content Placeholder 3">
            <a:extLst>
              <a:ext uri="{FF2B5EF4-FFF2-40B4-BE49-F238E27FC236}">
                <a16:creationId xmlns:a16="http://schemas.microsoft.com/office/drawing/2014/main" id="{C7DE2318-C756-0B2B-B105-9378D987F276}"/>
              </a:ext>
            </a:extLst>
          </p:cNvPr>
          <p:cNvSpPr>
            <a:spLocks noGrp="1"/>
          </p:cNvSpPr>
          <p:nvPr>
            <p:ph sz="half" idx="1"/>
          </p:nvPr>
        </p:nvSpPr>
        <p:spPr>
          <a:xfrm>
            <a:off x="640080" y="1463040"/>
            <a:ext cx="5455920" cy="4572000"/>
          </a:xfrm>
        </p:spPr>
        <p:txBody>
          <a:bodyPr/>
          <a:lstStyle/>
          <a:p>
            <a:pPr lvl="0"/>
            <a:r>
              <a:rPr lang="en-US" dirty="0"/>
              <a:t>Consultant</a:t>
            </a:r>
          </a:p>
          <a:p>
            <a:pPr lvl="0"/>
            <a:r>
              <a:rPr lang="en-US"/>
              <a:t>Educator</a:t>
            </a:r>
          </a:p>
          <a:p>
            <a:pPr lvl="0"/>
            <a:r>
              <a:rPr lang="en-US"/>
              <a:t>Researcher</a:t>
            </a:r>
          </a:p>
          <a:p>
            <a:pPr lvl="0"/>
            <a:r>
              <a:rPr lang="en-US" dirty="0"/>
              <a:t>Administrator/business owner and entrepreneur</a:t>
            </a:r>
          </a:p>
        </p:txBody>
      </p:sp>
    </p:spTree>
    <p:extLst>
      <p:ext uri="{BB962C8B-B14F-4D97-AF65-F5344CB8AC3E}">
        <p14:creationId xmlns:p14="http://schemas.microsoft.com/office/powerpoint/2010/main" val="146273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3E26-347F-B512-B886-BA37D2FCF35F}"/>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3A200473-AA91-0051-7AEF-CE118036474D}"/>
              </a:ext>
            </a:extLst>
          </p:cNvPr>
          <p:cNvSpPr>
            <a:spLocks noGrp="1"/>
          </p:cNvSpPr>
          <p:nvPr>
            <p:ph idx="1"/>
          </p:nvPr>
        </p:nvSpPr>
        <p:spPr/>
        <p:txBody>
          <a:bodyPr/>
          <a:lstStyle/>
          <a:p>
            <a:r>
              <a:rPr lang="en-US" dirty="0"/>
              <a:t>Divide into small groups. For each </a:t>
            </a:r>
            <a:r>
              <a:rPr lang="en-US"/>
              <a:t>professional role, </a:t>
            </a:r>
            <a:r>
              <a:rPr lang="en-US" dirty="0"/>
              <a:t>identify job titles and settings that a PT and PTA might hold. Share in the larger group for a comprehensive review:</a:t>
            </a:r>
          </a:p>
          <a:p>
            <a:pPr lvl="2"/>
            <a:r>
              <a:rPr lang="en-US" sz="2800" dirty="0"/>
              <a:t>Educator </a:t>
            </a:r>
          </a:p>
          <a:p>
            <a:pPr lvl="2"/>
            <a:r>
              <a:rPr lang="en-US" sz="2800" dirty="0"/>
              <a:t>Researcher </a:t>
            </a:r>
          </a:p>
          <a:p>
            <a:pPr lvl="2"/>
            <a:r>
              <a:rPr lang="en-US" sz="2800" dirty="0"/>
              <a:t>Consultant </a:t>
            </a:r>
          </a:p>
          <a:p>
            <a:pPr lvl="2"/>
            <a:r>
              <a:rPr lang="en-US" sz="2800" dirty="0"/>
              <a:t>Administrator/business owner</a:t>
            </a:r>
          </a:p>
          <a:p>
            <a:pPr lvl="2"/>
            <a:r>
              <a:rPr lang="en-US" sz="2800" dirty="0"/>
              <a:t>Entrepreneur</a:t>
            </a:r>
          </a:p>
          <a:p>
            <a:pPr lvl="1"/>
            <a:endParaRPr lang="en-US" dirty="0"/>
          </a:p>
        </p:txBody>
      </p:sp>
    </p:spTree>
    <p:extLst>
      <p:ext uri="{BB962C8B-B14F-4D97-AF65-F5344CB8AC3E}">
        <p14:creationId xmlns:p14="http://schemas.microsoft.com/office/powerpoint/2010/main" val="192714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E2133-4D82-CD99-7D4D-ED1D75F105ED}"/>
              </a:ext>
            </a:extLst>
          </p:cNvPr>
          <p:cNvSpPr>
            <a:spLocks noGrp="1"/>
          </p:cNvSpPr>
          <p:nvPr>
            <p:ph type="title"/>
          </p:nvPr>
        </p:nvSpPr>
        <p:spPr/>
        <p:txBody>
          <a:bodyPr>
            <a:normAutofit fontScale="90000"/>
          </a:bodyPr>
          <a:lstStyle/>
          <a:p>
            <a:r>
              <a:rPr lang="en-US" dirty="0"/>
              <a:t>Chapter 2: Accessing Physical Therapist Services and the Elements of Patient and Client Management</a:t>
            </a:r>
          </a:p>
        </p:txBody>
      </p:sp>
    </p:spTree>
    <p:extLst>
      <p:ext uri="{BB962C8B-B14F-4D97-AF65-F5344CB8AC3E}">
        <p14:creationId xmlns:p14="http://schemas.microsoft.com/office/powerpoint/2010/main" val="1875362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a:xfrm>
            <a:off x="640080" y="457200"/>
            <a:ext cx="10396888" cy="914400"/>
          </a:xfrm>
        </p:spPr>
        <p:txBody>
          <a:bodyPr anchor="t">
            <a:normAutofit/>
          </a:bodyPr>
          <a:lstStyle/>
          <a:p>
            <a:pPr>
              <a:lnSpc>
                <a:spcPct val="90000"/>
              </a:lnSpc>
            </a:pPr>
            <a:r>
              <a:rPr lang="en-US" sz="3200" dirty="0"/>
              <a:t>How Do Individuals Access Physical Therapist Services?</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sz="half" idx="1"/>
          </p:nvPr>
        </p:nvSpPr>
        <p:spPr>
          <a:xfrm>
            <a:off x="640080" y="1463040"/>
            <a:ext cx="4846320" cy="4572000"/>
          </a:xfrm>
        </p:spPr>
        <p:txBody>
          <a:bodyPr>
            <a:normAutofit/>
          </a:bodyPr>
          <a:lstStyle/>
          <a:p>
            <a:pPr lvl="1">
              <a:lnSpc>
                <a:spcPct val="90000"/>
              </a:lnSpc>
            </a:pPr>
            <a:r>
              <a:rPr lang="en-US" sz="2800" dirty="0"/>
              <a:t>Self-referral (sometimes termed “direct access”) </a:t>
            </a:r>
          </a:p>
          <a:p>
            <a:pPr lvl="2">
              <a:lnSpc>
                <a:spcPct val="90000"/>
              </a:lnSpc>
            </a:pPr>
            <a:r>
              <a:rPr lang="en-US" sz="2400" dirty="0"/>
              <a:t>State practice acts vary on allowances for self-referral/direct access</a:t>
            </a:r>
          </a:p>
          <a:p>
            <a:pPr lvl="1">
              <a:lnSpc>
                <a:spcPct val="90000"/>
              </a:lnSpc>
            </a:pPr>
            <a:r>
              <a:rPr lang="en-US" sz="2800" dirty="0"/>
              <a:t>Provider </a:t>
            </a:r>
          </a:p>
          <a:p>
            <a:pPr lvl="2">
              <a:lnSpc>
                <a:spcPct val="90000"/>
              </a:lnSpc>
            </a:pPr>
            <a:r>
              <a:rPr lang="en-US" sz="2400" dirty="0"/>
              <a:t>Other provider type</a:t>
            </a:r>
          </a:p>
          <a:p>
            <a:pPr lvl="2">
              <a:lnSpc>
                <a:spcPct val="90000"/>
              </a:lnSpc>
            </a:pPr>
            <a:r>
              <a:rPr lang="en-US" sz="2400" dirty="0"/>
              <a:t>Another physical therapist </a:t>
            </a:r>
          </a:p>
          <a:p>
            <a:pPr lvl="2">
              <a:lnSpc>
                <a:spcPct val="90000"/>
              </a:lnSpc>
            </a:pPr>
            <a:r>
              <a:rPr lang="en-US" sz="2400" dirty="0"/>
              <a:t>Intervention for a particular condition</a:t>
            </a:r>
          </a:p>
        </p:txBody>
      </p:sp>
      <p:pic>
        <p:nvPicPr>
          <p:cNvPr id="4" name="Picture 3">
            <a:extLst>
              <a:ext uri="{FF2B5EF4-FFF2-40B4-BE49-F238E27FC236}">
                <a16:creationId xmlns:a16="http://schemas.microsoft.com/office/drawing/2014/main" id="{C31AF4C7-29B0-A54B-CE0D-7622493CD7F7}"/>
              </a:ext>
            </a:extLst>
          </p:cNvPr>
          <p:cNvPicPr>
            <a:picLocks noChangeAspect="1"/>
          </p:cNvPicPr>
          <p:nvPr/>
        </p:nvPicPr>
        <p:blipFill>
          <a:blip r:embed="rId3"/>
          <a:stretch>
            <a:fillRect/>
          </a:stretch>
        </p:blipFill>
        <p:spPr>
          <a:xfrm>
            <a:off x="6705600" y="1463040"/>
            <a:ext cx="4846320" cy="2423160"/>
          </a:xfrm>
          <a:prstGeom prst="rect">
            <a:avLst/>
          </a:prstGeom>
          <a:noFill/>
        </p:spPr>
      </p:pic>
    </p:spTree>
    <p:extLst>
      <p:ext uri="{BB962C8B-B14F-4D97-AF65-F5344CB8AC3E}">
        <p14:creationId xmlns:p14="http://schemas.microsoft.com/office/powerpoint/2010/main" val="2913031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670A0F-6961-5CA3-652C-F0C8F9BAE6B0}"/>
              </a:ext>
            </a:extLst>
          </p:cNvPr>
          <p:cNvSpPr>
            <a:spLocks noGrp="1"/>
          </p:cNvSpPr>
          <p:nvPr>
            <p:ph type="title"/>
          </p:nvPr>
        </p:nvSpPr>
        <p:spPr>
          <a:xfrm>
            <a:off x="640080" y="457200"/>
            <a:ext cx="10058400" cy="914400"/>
          </a:xfrm>
        </p:spPr>
        <p:txBody>
          <a:bodyPr anchor="t">
            <a:normAutofit/>
          </a:bodyPr>
          <a:lstStyle/>
          <a:p>
            <a:r>
              <a:rPr lang="en-US" dirty="0"/>
              <a:t>Decision Making</a:t>
            </a:r>
          </a:p>
        </p:txBody>
      </p:sp>
      <p:sp>
        <p:nvSpPr>
          <p:cNvPr id="3" name="Content Placeholder 2">
            <a:extLst>
              <a:ext uri="{FF2B5EF4-FFF2-40B4-BE49-F238E27FC236}">
                <a16:creationId xmlns:a16="http://schemas.microsoft.com/office/drawing/2014/main" id="{8EA54E14-F0C9-D031-B832-CFB564469B3A}"/>
              </a:ext>
            </a:extLst>
          </p:cNvPr>
          <p:cNvSpPr>
            <a:spLocks noGrp="1"/>
          </p:cNvSpPr>
          <p:nvPr>
            <p:ph sz="half" idx="1"/>
          </p:nvPr>
        </p:nvSpPr>
        <p:spPr>
          <a:xfrm>
            <a:off x="640080" y="1463040"/>
            <a:ext cx="4846320" cy="4572000"/>
          </a:xfrm>
        </p:spPr>
        <p:txBody>
          <a:bodyPr>
            <a:normAutofit/>
          </a:bodyPr>
          <a:lstStyle/>
          <a:p>
            <a:r>
              <a:rPr lang="en-US" dirty="0"/>
              <a:t>The physical therapist decides whether to provide interventions for the individual or refer them to another provider or multiple providers </a:t>
            </a:r>
            <a:r>
              <a:rPr lang="en-US"/>
              <a:t>for management, co-management, </a:t>
            </a:r>
            <a:r>
              <a:rPr lang="en-US" dirty="0"/>
              <a:t>or consultation. </a:t>
            </a:r>
          </a:p>
          <a:p>
            <a:pPr marL="0" indent="0">
              <a:buNone/>
            </a:pPr>
            <a:endParaRPr lang="en-US" dirty="0"/>
          </a:p>
        </p:txBody>
      </p:sp>
      <p:pic>
        <p:nvPicPr>
          <p:cNvPr id="2" name="Picture 1">
            <a:extLst>
              <a:ext uri="{FF2B5EF4-FFF2-40B4-BE49-F238E27FC236}">
                <a16:creationId xmlns:a16="http://schemas.microsoft.com/office/drawing/2014/main" id="{C3D3F558-E5A7-D132-C2EF-885EBF219AA4}"/>
              </a:ext>
            </a:extLst>
          </p:cNvPr>
          <p:cNvPicPr>
            <a:picLocks noChangeAspect="1"/>
          </p:cNvPicPr>
          <p:nvPr/>
        </p:nvPicPr>
        <p:blipFill>
          <a:blip r:embed="rId3"/>
          <a:stretch>
            <a:fillRect/>
          </a:stretch>
        </p:blipFill>
        <p:spPr>
          <a:xfrm>
            <a:off x="5765801" y="1"/>
            <a:ext cx="5826476" cy="6400800"/>
          </a:xfrm>
          <a:prstGeom prst="rect">
            <a:avLst/>
          </a:prstGeom>
        </p:spPr>
      </p:pic>
    </p:spTree>
    <p:extLst>
      <p:ext uri="{BB962C8B-B14F-4D97-AF65-F5344CB8AC3E}">
        <p14:creationId xmlns:p14="http://schemas.microsoft.com/office/powerpoint/2010/main" val="329585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EF2A5-E34F-A53E-0257-3D91DE4D4431}"/>
              </a:ext>
            </a:extLst>
          </p:cNvPr>
          <p:cNvSpPr>
            <a:spLocks noGrp="1"/>
          </p:cNvSpPr>
          <p:nvPr>
            <p:ph type="title"/>
          </p:nvPr>
        </p:nvSpPr>
        <p:spPr/>
        <p:txBody>
          <a:bodyPr/>
          <a:lstStyle/>
          <a:p>
            <a:r>
              <a:rPr lang="en-US" dirty="0"/>
              <a:t>The Physical Therapist May:</a:t>
            </a:r>
          </a:p>
        </p:txBody>
      </p:sp>
      <p:graphicFrame>
        <p:nvGraphicFramePr>
          <p:cNvPr id="14" name="Content Placeholder 5">
            <a:extLst>
              <a:ext uri="{FF2B5EF4-FFF2-40B4-BE49-F238E27FC236}">
                <a16:creationId xmlns:a16="http://schemas.microsoft.com/office/drawing/2014/main" id="{F7CD6616-F24D-DF94-7DE1-B5118C208257}"/>
              </a:ext>
            </a:extLst>
          </p:cNvPr>
          <p:cNvGraphicFramePr>
            <a:graphicFrameLocks noGrp="1"/>
          </p:cNvGraphicFramePr>
          <p:nvPr>
            <p:ph idx="1"/>
            <p:extLst>
              <p:ext uri="{D42A27DB-BD31-4B8C-83A1-F6EECF244321}">
                <p14:modId xmlns:p14="http://schemas.microsoft.com/office/powerpoint/2010/main" val="1189664421"/>
              </p:ext>
            </p:extLst>
          </p:nvPr>
        </p:nvGraphicFramePr>
        <p:xfrm>
          <a:off x="640080" y="1022888"/>
          <a:ext cx="10058400" cy="537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620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3009-3DF1-9A4C-B5A6-EDC4BB9DCDB8}"/>
              </a:ext>
            </a:extLst>
          </p:cNvPr>
          <p:cNvSpPr>
            <a:spLocks noGrp="1"/>
          </p:cNvSpPr>
          <p:nvPr>
            <p:ph type="title"/>
          </p:nvPr>
        </p:nvSpPr>
        <p:spPr/>
        <p:txBody>
          <a:bodyPr/>
          <a:lstStyle/>
          <a:p>
            <a:r>
              <a:rPr lang="en-US" dirty="0"/>
              <a:t>Activity</a:t>
            </a:r>
          </a:p>
        </p:txBody>
      </p:sp>
      <p:sp>
        <p:nvSpPr>
          <p:cNvPr id="5" name="Content Placeholder 4">
            <a:extLst>
              <a:ext uri="{FF2B5EF4-FFF2-40B4-BE49-F238E27FC236}">
                <a16:creationId xmlns:a16="http://schemas.microsoft.com/office/drawing/2014/main" id="{F24530B7-8771-EE0D-9552-8FAA5B75A2A6}"/>
              </a:ext>
            </a:extLst>
          </p:cNvPr>
          <p:cNvSpPr>
            <a:spLocks noGrp="1"/>
          </p:cNvSpPr>
          <p:nvPr>
            <p:ph idx="1"/>
          </p:nvPr>
        </p:nvSpPr>
        <p:spPr/>
        <p:txBody>
          <a:bodyPr/>
          <a:lstStyle/>
          <a:p>
            <a:pPr marL="0" indent="0">
              <a:buNone/>
            </a:pPr>
            <a:r>
              <a:rPr lang="en-US" dirty="0"/>
              <a:t>Review each definition:</a:t>
            </a:r>
          </a:p>
          <a:p>
            <a:pPr lvl="1"/>
            <a:r>
              <a:rPr lang="en-US" dirty="0"/>
              <a:t>Co-manage </a:t>
            </a:r>
          </a:p>
          <a:p>
            <a:pPr lvl="1"/>
            <a:r>
              <a:rPr lang="en-US" dirty="0"/>
              <a:t>Consult </a:t>
            </a:r>
          </a:p>
          <a:p>
            <a:pPr lvl="1"/>
            <a:r>
              <a:rPr lang="en-US" dirty="0"/>
              <a:t>Manage </a:t>
            </a:r>
          </a:p>
          <a:p>
            <a:pPr lvl="1"/>
            <a:r>
              <a:rPr lang="en-US" dirty="0"/>
              <a:t>Refer</a:t>
            </a:r>
          </a:p>
          <a:p>
            <a:r>
              <a:rPr lang="en-US" dirty="0"/>
              <a:t>Describe patient conditions or presentations that would necessitate a PT perform each of the actions. </a:t>
            </a:r>
          </a:p>
        </p:txBody>
      </p:sp>
    </p:spTree>
    <p:extLst>
      <p:ext uri="{BB962C8B-B14F-4D97-AF65-F5344CB8AC3E}">
        <p14:creationId xmlns:p14="http://schemas.microsoft.com/office/powerpoint/2010/main" val="3683956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85C6-AFA9-A2C2-1159-86D397C6A333}"/>
              </a:ext>
            </a:extLst>
          </p:cNvPr>
          <p:cNvSpPr>
            <a:spLocks noGrp="1"/>
          </p:cNvSpPr>
          <p:nvPr>
            <p:ph type="title"/>
          </p:nvPr>
        </p:nvSpPr>
        <p:spPr/>
        <p:txBody>
          <a:bodyPr/>
          <a:lstStyle/>
          <a:p>
            <a:r>
              <a:rPr lang="en-US" dirty="0"/>
              <a:t>Episode of Care/Services</a:t>
            </a:r>
          </a:p>
        </p:txBody>
      </p:sp>
      <p:sp>
        <p:nvSpPr>
          <p:cNvPr id="3" name="Content Placeholder 2">
            <a:extLst>
              <a:ext uri="{FF2B5EF4-FFF2-40B4-BE49-F238E27FC236}">
                <a16:creationId xmlns:a16="http://schemas.microsoft.com/office/drawing/2014/main" id="{4AAB4FD5-7318-54CA-3198-D00694D817B0}"/>
              </a:ext>
            </a:extLst>
          </p:cNvPr>
          <p:cNvSpPr>
            <a:spLocks noGrp="1"/>
          </p:cNvSpPr>
          <p:nvPr>
            <p:ph sz="half" idx="1"/>
          </p:nvPr>
        </p:nvSpPr>
        <p:spPr>
          <a:xfrm>
            <a:off x="640080" y="1266713"/>
            <a:ext cx="4846320" cy="3700631"/>
          </a:xfrm>
        </p:spPr>
        <p:txBody>
          <a:bodyPr>
            <a:normAutofit lnSpcReduction="10000"/>
          </a:bodyPr>
          <a:lstStyle/>
          <a:p>
            <a:r>
              <a:rPr lang="en-US" dirty="0"/>
              <a:t>An </a:t>
            </a:r>
            <a:r>
              <a:rPr lang="en-US" b="1" dirty="0"/>
              <a:t>episode of care/service </a:t>
            </a:r>
            <a:r>
              <a:rPr lang="en-US" dirty="0"/>
              <a:t>consists of all physical therapist services that are: </a:t>
            </a:r>
          </a:p>
          <a:p>
            <a:pPr lvl="1"/>
            <a:r>
              <a:rPr lang="en-US" dirty="0"/>
              <a:t>provided by a </a:t>
            </a:r>
            <a:r>
              <a:rPr lang="en-US"/>
              <a:t>physical therapist,</a:t>
            </a:r>
            <a:endParaRPr lang="en-US" dirty="0"/>
          </a:p>
          <a:p>
            <a:pPr lvl="1"/>
            <a:r>
              <a:rPr lang="en-US" dirty="0"/>
              <a:t>provided in an </a:t>
            </a:r>
            <a:r>
              <a:rPr lang="en-US"/>
              <a:t>unbroken sequence, </a:t>
            </a:r>
            <a:r>
              <a:rPr lang="en-US" dirty="0"/>
              <a:t>and</a:t>
            </a:r>
          </a:p>
          <a:p>
            <a:pPr lvl="1"/>
            <a:r>
              <a:rPr lang="en-US" dirty="0"/>
              <a:t>related to management for a given condition or problem.</a:t>
            </a:r>
          </a:p>
          <a:p>
            <a:pPr lvl="1"/>
            <a:endParaRPr lang="en-US" dirty="0"/>
          </a:p>
        </p:txBody>
      </p:sp>
      <p:sp>
        <p:nvSpPr>
          <p:cNvPr id="4" name="Content Placeholder 3">
            <a:extLst>
              <a:ext uri="{FF2B5EF4-FFF2-40B4-BE49-F238E27FC236}">
                <a16:creationId xmlns:a16="http://schemas.microsoft.com/office/drawing/2014/main" id="{6B9F28BB-9538-282B-5FE6-BDBF35A35872}"/>
              </a:ext>
            </a:extLst>
          </p:cNvPr>
          <p:cNvSpPr>
            <a:spLocks noGrp="1"/>
          </p:cNvSpPr>
          <p:nvPr>
            <p:ph sz="half" idx="2"/>
          </p:nvPr>
        </p:nvSpPr>
        <p:spPr>
          <a:xfrm>
            <a:off x="5852160" y="1266714"/>
            <a:ext cx="4846320" cy="3595744"/>
          </a:xfrm>
        </p:spPr>
        <p:txBody>
          <a:bodyPr>
            <a:normAutofit lnSpcReduction="10000"/>
          </a:bodyPr>
          <a:lstStyle/>
          <a:p>
            <a:r>
              <a:rPr lang="en-US" dirty="0"/>
              <a:t>A </a:t>
            </a:r>
            <a:r>
              <a:rPr lang="en-US" b="1" dirty="0"/>
              <a:t>visit</a:t>
            </a:r>
            <a:r>
              <a:rPr lang="en-US" dirty="0"/>
              <a:t> consists of a physical therapist encounter or session. </a:t>
            </a:r>
          </a:p>
          <a:p>
            <a:endParaRPr lang="en-US" dirty="0"/>
          </a:p>
        </p:txBody>
      </p:sp>
      <p:pic>
        <p:nvPicPr>
          <p:cNvPr id="7" name="Picture 6">
            <a:extLst>
              <a:ext uri="{FF2B5EF4-FFF2-40B4-BE49-F238E27FC236}">
                <a16:creationId xmlns:a16="http://schemas.microsoft.com/office/drawing/2014/main" id="{3D62128A-76DB-C0D0-B025-6D18E41CAFA0}"/>
              </a:ext>
            </a:extLst>
          </p:cNvPr>
          <p:cNvPicPr>
            <a:picLocks noChangeAspect="1"/>
          </p:cNvPicPr>
          <p:nvPr/>
        </p:nvPicPr>
        <p:blipFill>
          <a:blip r:embed="rId3"/>
          <a:srcRect/>
          <a:stretch/>
        </p:blipFill>
        <p:spPr>
          <a:xfrm>
            <a:off x="7374366" y="3375210"/>
            <a:ext cx="3324114" cy="2216076"/>
          </a:xfrm>
          <a:prstGeom prst="rect">
            <a:avLst/>
          </a:prstGeom>
        </p:spPr>
      </p:pic>
    </p:spTree>
    <p:extLst>
      <p:ext uri="{BB962C8B-B14F-4D97-AF65-F5344CB8AC3E}">
        <p14:creationId xmlns:p14="http://schemas.microsoft.com/office/powerpoint/2010/main" val="74855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8A8E4C-F1F8-7D44-0C2E-6BDBBD961872}"/>
              </a:ext>
            </a:extLst>
          </p:cNvPr>
          <p:cNvSpPr>
            <a:spLocks noGrp="1"/>
          </p:cNvSpPr>
          <p:nvPr>
            <p:ph type="title"/>
          </p:nvPr>
        </p:nvSpPr>
        <p:spPr>
          <a:xfrm>
            <a:off x="640080" y="457200"/>
            <a:ext cx="10058400" cy="914400"/>
          </a:xfrm>
        </p:spPr>
        <p:txBody>
          <a:bodyPr anchor="t">
            <a:normAutofit/>
          </a:bodyPr>
          <a:lstStyle/>
          <a:p>
            <a:r>
              <a:rPr lang="en-US" dirty="0"/>
              <a:t>Who Are Physical Therapists? </a:t>
            </a:r>
          </a:p>
        </p:txBody>
      </p:sp>
      <p:pic>
        <p:nvPicPr>
          <p:cNvPr id="3" name="Content Placeholder 2">
            <a:extLst>
              <a:ext uri="{FF2B5EF4-FFF2-40B4-BE49-F238E27FC236}">
                <a16:creationId xmlns:a16="http://schemas.microsoft.com/office/drawing/2014/main" id="{B70D991D-01DE-AABB-4AA4-436516720B63}"/>
              </a:ext>
            </a:extLst>
          </p:cNvPr>
          <p:cNvPicPr>
            <a:picLocks noGrp="1" noChangeAspect="1"/>
          </p:cNvPicPr>
          <p:nvPr>
            <p:ph sz="half" idx="2"/>
          </p:nvPr>
        </p:nvPicPr>
        <p:blipFill>
          <a:blip r:embed="rId2"/>
          <a:srcRect/>
          <a:stretch/>
        </p:blipFill>
        <p:spPr>
          <a:xfrm>
            <a:off x="5851525" y="2134129"/>
            <a:ext cx="4846638" cy="3231092"/>
          </a:xfrm>
        </p:spPr>
      </p:pic>
      <p:graphicFrame>
        <p:nvGraphicFramePr>
          <p:cNvPr id="13" name="Content Placeholder 2">
            <a:extLst>
              <a:ext uri="{FF2B5EF4-FFF2-40B4-BE49-F238E27FC236}">
                <a16:creationId xmlns:a16="http://schemas.microsoft.com/office/drawing/2014/main" id="{C1B2AD70-4239-1024-F8D7-F069BEC9B07B}"/>
              </a:ext>
            </a:extLst>
          </p:cNvPr>
          <p:cNvGraphicFramePr>
            <a:graphicFrameLocks noGrp="1"/>
          </p:cNvGraphicFramePr>
          <p:nvPr>
            <p:ph sz="half" idx="1"/>
            <p:extLst>
              <p:ext uri="{D42A27DB-BD31-4B8C-83A1-F6EECF244321}">
                <p14:modId xmlns:p14="http://schemas.microsoft.com/office/powerpoint/2010/main" val="865360743"/>
              </p:ext>
            </p:extLst>
          </p:nvPr>
        </p:nvGraphicFramePr>
        <p:xfrm>
          <a:off x="640080" y="1463040"/>
          <a:ext cx="48463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160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8716A-B21A-78DE-FDAA-DA7BCE54D88E}"/>
              </a:ext>
            </a:extLst>
          </p:cNvPr>
          <p:cNvSpPr>
            <a:spLocks noGrp="1"/>
          </p:cNvSpPr>
          <p:nvPr>
            <p:ph type="title"/>
          </p:nvPr>
        </p:nvSpPr>
        <p:spPr/>
        <p:txBody>
          <a:bodyPr/>
          <a:lstStyle/>
          <a:p>
            <a:r>
              <a:rPr lang="en-US" dirty="0"/>
              <a:t>Consumers of Physical Therapist Services</a:t>
            </a:r>
          </a:p>
        </p:txBody>
      </p:sp>
      <p:sp>
        <p:nvSpPr>
          <p:cNvPr id="5" name="Content Placeholder 4">
            <a:extLst>
              <a:ext uri="{FF2B5EF4-FFF2-40B4-BE49-F238E27FC236}">
                <a16:creationId xmlns:a16="http://schemas.microsoft.com/office/drawing/2014/main" id="{2CF17692-03B1-E02D-F9EC-7BE76D81EF19}"/>
              </a:ext>
            </a:extLst>
          </p:cNvPr>
          <p:cNvSpPr>
            <a:spLocks noGrp="1"/>
          </p:cNvSpPr>
          <p:nvPr>
            <p:ph sz="half" idx="1"/>
          </p:nvPr>
        </p:nvSpPr>
        <p:spPr>
          <a:xfrm>
            <a:off x="640080" y="1463040"/>
            <a:ext cx="4846320" cy="2216075"/>
          </a:xfrm>
        </p:spPr>
        <p:txBody>
          <a:bodyPr>
            <a:normAutofit fontScale="92500" lnSpcReduction="10000"/>
          </a:bodyPr>
          <a:lstStyle/>
          <a:p>
            <a:r>
              <a:rPr lang="en-US" b="1" dirty="0"/>
              <a:t>Patients</a:t>
            </a:r>
            <a:r>
              <a:rPr lang="en-US" dirty="0"/>
              <a:t> are individuals who receive physical therapist services for </a:t>
            </a:r>
            <a:r>
              <a:rPr lang="en-US"/>
              <a:t>a disease, disorder, condition, impairment, activity limitation, </a:t>
            </a:r>
            <a:r>
              <a:rPr lang="en-US" dirty="0"/>
              <a:t>or participation restriction. </a:t>
            </a:r>
          </a:p>
          <a:p>
            <a:endParaRPr lang="en-US" dirty="0"/>
          </a:p>
        </p:txBody>
      </p:sp>
      <p:sp>
        <p:nvSpPr>
          <p:cNvPr id="6" name="Content Placeholder 5">
            <a:extLst>
              <a:ext uri="{FF2B5EF4-FFF2-40B4-BE49-F238E27FC236}">
                <a16:creationId xmlns:a16="http://schemas.microsoft.com/office/drawing/2014/main" id="{06FFC064-0F67-132D-B29F-6D76822EF7FE}"/>
              </a:ext>
            </a:extLst>
          </p:cNvPr>
          <p:cNvSpPr>
            <a:spLocks noGrp="1"/>
          </p:cNvSpPr>
          <p:nvPr>
            <p:ph sz="half" idx="2"/>
          </p:nvPr>
        </p:nvSpPr>
        <p:spPr/>
        <p:txBody>
          <a:bodyPr>
            <a:normAutofit fontScale="92500" lnSpcReduction="10000"/>
          </a:bodyPr>
          <a:lstStyle/>
          <a:p>
            <a:r>
              <a:rPr lang="en-US" b="1" dirty="0"/>
              <a:t>Clients</a:t>
            </a:r>
            <a:r>
              <a:rPr lang="en-US" dirty="0"/>
              <a:t> engage the services of a physical therapist and who can benefit from the physical </a:t>
            </a:r>
            <a:r>
              <a:rPr lang="en-US"/>
              <a:t>therapist's consultation, interventions, professional advice, </a:t>
            </a:r>
            <a:r>
              <a:rPr lang="en-US" dirty="0"/>
              <a:t>or </a:t>
            </a:r>
            <a:r>
              <a:rPr lang="en-US"/>
              <a:t>health promotion, fitness, wellness, </a:t>
            </a:r>
            <a:r>
              <a:rPr lang="en-US" dirty="0"/>
              <a:t>or prevention services. Clients may </a:t>
            </a:r>
            <a:r>
              <a:rPr lang="en-US"/>
              <a:t>include businesses, school systems, </a:t>
            </a:r>
            <a:r>
              <a:rPr lang="en-US" dirty="0"/>
              <a:t>and others to whom physical therapists provide services. </a:t>
            </a:r>
          </a:p>
          <a:p>
            <a:endParaRPr lang="en-US" dirty="0"/>
          </a:p>
        </p:txBody>
      </p:sp>
    </p:spTree>
    <p:extLst>
      <p:ext uri="{BB962C8B-B14F-4D97-AF65-F5344CB8AC3E}">
        <p14:creationId xmlns:p14="http://schemas.microsoft.com/office/powerpoint/2010/main" val="606477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FA95-24E9-7F42-F52C-6913B88160E0}"/>
              </a:ext>
            </a:extLst>
          </p:cNvPr>
          <p:cNvSpPr>
            <a:spLocks noGrp="1"/>
          </p:cNvSpPr>
          <p:nvPr>
            <p:ph type="title"/>
          </p:nvPr>
        </p:nvSpPr>
        <p:spPr/>
        <p:txBody>
          <a:bodyPr/>
          <a:lstStyle/>
          <a:p>
            <a:r>
              <a:rPr lang="en-US" dirty="0"/>
              <a:t>Consumers of Physical Therapist Services</a:t>
            </a:r>
          </a:p>
        </p:txBody>
      </p:sp>
      <p:sp>
        <p:nvSpPr>
          <p:cNvPr id="3" name="Content Placeholder 2">
            <a:extLst>
              <a:ext uri="{FF2B5EF4-FFF2-40B4-BE49-F238E27FC236}">
                <a16:creationId xmlns:a16="http://schemas.microsoft.com/office/drawing/2014/main" id="{FB85790F-BFF8-BF2B-C8DE-1B64B0BF8230}"/>
              </a:ext>
            </a:extLst>
          </p:cNvPr>
          <p:cNvSpPr>
            <a:spLocks noGrp="1"/>
          </p:cNvSpPr>
          <p:nvPr>
            <p:ph sz="half" idx="1"/>
          </p:nvPr>
        </p:nvSpPr>
        <p:spPr/>
        <p:txBody>
          <a:bodyPr/>
          <a:lstStyle/>
          <a:p>
            <a:r>
              <a:rPr lang="en-US" b="1" dirty="0"/>
              <a:t>Communities</a:t>
            </a:r>
            <a:r>
              <a:rPr lang="en-US" dirty="0"/>
              <a:t> are groups of people that may or may not be spatially connected but who share </a:t>
            </a:r>
            <a:r>
              <a:rPr lang="en-US"/>
              <a:t>common interests, concerns, </a:t>
            </a:r>
            <a:r>
              <a:rPr lang="en-US" dirty="0"/>
              <a:t>or identities. </a:t>
            </a:r>
          </a:p>
          <a:p>
            <a:endParaRPr lang="en-US" dirty="0"/>
          </a:p>
        </p:txBody>
      </p:sp>
      <p:sp>
        <p:nvSpPr>
          <p:cNvPr id="4" name="Content Placeholder 3">
            <a:extLst>
              <a:ext uri="{FF2B5EF4-FFF2-40B4-BE49-F238E27FC236}">
                <a16:creationId xmlns:a16="http://schemas.microsoft.com/office/drawing/2014/main" id="{14445EEB-46D7-A7BB-7D9D-A35B6BEAEB08}"/>
              </a:ext>
            </a:extLst>
          </p:cNvPr>
          <p:cNvSpPr>
            <a:spLocks noGrp="1"/>
          </p:cNvSpPr>
          <p:nvPr>
            <p:ph sz="half" idx="2"/>
          </p:nvPr>
        </p:nvSpPr>
        <p:spPr/>
        <p:txBody>
          <a:bodyPr/>
          <a:lstStyle/>
          <a:p>
            <a:r>
              <a:rPr lang="en-US" b="1" dirty="0"/>
              <a:t>Populations</a:t>
            </a:r>
            <a:r>
              <a:rPr lang="en-US" dirty="0"/>
              <a:t> are groups of people connected by their demographics and other factors; examples </a:t>
            </a:r>
            <a:r>
              <a:rPr lang="en-US"/>
              <a:t>are ethnicity, socioeconomic status, </a:t>
            </a:r>
            <a:r>
              <a:rPr lang="en-US" dirty="0"/>
              <a:t>and population density.</a:t>
            </a:r>
          </a:p>
          <a:p>
            <a:endParaRPr lang="en-US" dirty="0"/>
          </a:p>
        </p:txBody>
      </p:sp>
    </p:spTree>
    <p:extLst>
      <p:ext uri="{BB962C8B-B14F-4D97-AF65-F5344CB8AC3E}">
        <p14:creationId xmlns:p14="http://schemas.microsoft.com/office/powerpoint/2010/main" val="916232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1197-A41B-B6ED-E76E-95559F09E4BD}"/>
              </a:ext>
            </a:extLst>
          </p:cNvPr>
          <p:cNvSpPr>
            <a:spLocks noGrp="1"/>
          </p:cNvSpPr>
          <p:nvPr>
            <p:ph type="title"/>
          </p:nvPr>
        </p:nvSpPr>
        <p:spPr/>
        <p:txBody>
          <a:bodyPr/>
          <a:lstStyle/>
          <a:p>
            <a:r>
              <a:rPr lang="en-US" dirty="0"/>
              <a:t>Activity: Group Discussion</a:t>
            </a:r>
          </a:p>
        </p:txBody>
      </p:sp>
      <p:sp>
        <p:nvSpPr>
          <p:cNvPr id="3" name="Content Placeholder 2">
            <a:extLst>
              <a:ext uri="{FF2B5EF4-FFF2-40B4-BE49-F238E27FC236}">
                <a16:creationId xmlns:a16="http://schemas.microsoft.com/office/drawing/2014/main" id="{E4F5AFDB-2C97-459E-419A-9B929517225F}"/>
              </a:ext>
            </a:extLst>
          </p:cNvPr>
          <p:cNvSpPr>
            <a:spLocks noGrp="1"/>
          </p:cNvSpPr>
          <p:nvPr>
            <p:ph idx="1"/>
          </p:nvPr>
        </p:nvSpPr>
        <p:spPr/>
        <p:txBody>
          <a:bodyPr/>
          <a:lstStyle/>
          <a:p>
            <a:r>
              <a:rPr lang="en-US" dirty="0"/>
              <a:t>How would your management plan/approach for a population differ from that of a patient?</a:t>
            </a:r>
          </a:p>
          <a:p>
            <a:r>
              <a:rPr lang="en-US" dirty="0"/>
              <a:t>How would it differ between a patient and a client?</a:t>
            </a:r>
          </a:p>
          <a:p>
            <a:r>
              <a:rPr lang="en-US" dirty="0"/>
              <a:t>How would your preparation and documentation for a patient differ from that of a client? </a:t>
            </a:r>
          </a:p>
          <a:p>
            <a:r>
              <a:rPr lang="en-US" dirty="0"/>
              <a:t>Which services would you envision to be beneficial for communities?</a:t>
            </a:r>
          </a:p>
        </p:txBody>
      </p:sp>
    </p:spTree>
    <p:extLst>
      <p:ext uri="{BB962C8B-B14F-4D97-AF65-F5344CB8AC3E}">
        <p14:creationId xmlns:p14="http://schemas.microsoft.com/office/powerpoint/2010/main" val="1296024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6B44-5ADA-B5F6-1999-8F2950929987}"/>
              </a:ext>
            </a:extLst>
          </p:cNvPr>
          <p:cNvSpPr>
            <a:spLocks noGrp="1"/>
          </p:cNvSpPr>
          <p:nvPr>
            <p:ph type="title"/>
          </p:nvPr>
        </p:nvSpPr>
        <p:spPr>
          <a:xfrm>
            <a:off x="640080" y="457200"/>
            <a:ext cx="10058400" cy="914400"/>
          </a:xfrm>
        </p:spPr>
        <p:txBody>
          <a:bodyPr anchor="t">
            <a:normAutofit/>
          </a:bodyPr>
          <a:lstStyle/>
          <a:p>
            <a:r>
              <a:rPr lang="en-US" dirty="0"/>
              <a:t>Patient and Client Management Model</a:t>
            </a:r>
          </a:p>
        </p:txBody>
      </p:sp>
      <p:pic>
        <p:nvPicPr>
          <p:cNvPr id="6" name="Content Placeholder 5">
            <a:extLst>
              <a:ext uri="{FF2B5EF4-FFF2-40B4-BE49-F238E27FC236}">
                <a16:creationId xmlns:a16="http://schemas.microsoft.com/office/drawing/2014/main" id="{81787955-E860-8636-E2DA-346ABBD570C1}"/>
              </a:ext>
            </a:extLst>
          </p:cNvPr>
          <p:cNvPicPr>
            <a:picLocks noGrp="1" noChangeAspect="1"/>
          </p:cNvPicPr>
          <p:nvPr>
            <p:ph idx="1"/>
          </p:nvPr>
        </p:nvPicPr>
        <p:blipFill>
          <a:blip r:embed="rId3"/>
          <a:stretch>
            <a:fillRect/>
          </a:stretch>
        </p:blipFill>
        <p:spPr>
          <a:xfrm>
            <a:off x="3275563" y="1463040"/>
            <a:ext cx="4787434" cy="4572000"/>
          </a:xfrm>
          <a:prstGeom prst="rect">
            <a:avLst/>
          </a:prstGeom>
          <a:noFill/>
        </p:spPr>
      </p:pic>
    </p:spTree>
    <p:extLst>
      <p:ext uri="{BB962C8B-B14F-4D97-AF65-F5344CB8AC3E}">
        <p14:creationId xmlns:p14="http://schemas.microsoft.com/office/powerpoint/2010/main" val="3960708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7C57-2F41-3AB8-D9C9-8EB8187EF507}"/>
              </a:ext>
            </a:extLst>
          </p:cNvPr>
          <p:cNvSpPr>
            <a:spLocks noGrp="1"/>
          </p:cNvSpPr>
          <p:nvPr>
            <p:ph type="title"/>
          </p:nvPr>
        </p:nvSpPr>
        <p:spPr/>
        <p:txBody>
          <a:bodyPr>
            <a:normAutofit/>
          </a:bodyPr>
          <a:lstStyle/>
          <a:p>
            <a:r>
              <a:rPr lang="en-US" dirty="0"/>
              <a:t>Elements of Patient and Client Management</a:t>
            </a:r>
          </a:p>
        </p:txBody>
      </p:sp>
      <p:graphicFrame>
        <p:nvGraphicFramePr>
          <p:cNvPr id="10" name="Diagram 9">
            <a:extLst>
              <a:ext uri="{FF2B5EF4-FFF2-40B4-BE49-F238E27FC236}">
                <a16:creationId xmlns:a16="http://schemas.microsoft.com/office/drawing/2014/main" id="{DF932F0A-05B5-7A68-5E86-1917994110A6}"/>
              </a:ext>
            </a:extLst>
          </p:cNvPr>
          <p:cNvGraphicFramePr/>
          <p:nvPr>
            <p:extLst>
              <p:ext uri="{D42A27DB-BD31-4B8C-83A1-F6EECF244321}">
                <p14:modId xmlns:p14="http://schemas.microsoft.com/office/powerpoint/2010/main" val="2814760268"/>
              </p:ext>
            </p:extLst>
          </p:nvPr>
        </p:nvGraphicFramePr>
        <p:xfrm>
          <a:off x="2936838" y="1371600"/>
          <a:ext cx="7223162" cy="476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C22F16CA-B77A-85C1-6F29-320B1A1BA714}"/>
              </a:ext>
            </a:extLst>
          </p:cNvPr>
          <p:cNvSpPr txBox="1"/>
          <p:nvPr/>
        </p:nvSpPr>
        <p:spPr>
          <a:xfrm>
            <a:off x="473335" y="1820313"/>
            <a:ext cx="1787727" cy="715089"/>
          </a:xfrm>
          <a:prstGeom prst="roundRect">
            <a:avLst/>
          </a:prstGeom>
          <a:solidFill>
            <a:schemeClr val="bg2"/>
          </a:solidFill>
        </p:spPr>
        <p:txBody>
          <a:bodyPr wrap="square" rtlCol="0">
            <a:spAutoFit/>
          </a:bodyPr>
          <a:lstStyle/>
          <a:p>
            <a:r>
              <a:rPr lang="en-US" b="1" dirty="0">
                <a:solidFill>
                  <a:schemeClr val="bg1"/>
                </a:solidFill>
              </a:rPr>
              <a:t>Referral/ consultation</a:t>
            </a:r>
          </a:p>
        </p:txBody>
      </p:sp>
      <p:pic>
        <p:nvPicPr>
          <p:cNvPr id="15" name="Picture 14">
            <a:extLst>
              <a:ext uri="{FF2B5EF4-FFF2-40B4-BE49-F238E27FC236}">
                <a16:creationId xmlns:a16="http://schemas.microsoft.com/office/drawing/2014/main" id="{C0601168-7567-546F-42A1-A37CE4BA887F}"/>
              </a:ext>
            </a:extLst>
          </p:cNvPr>
          <p:cNvPicPr>
            <a:picLocks noChangeAspect="1"/>
          </p:cNvPicPr>
          <p:nvPr/>
        </p:nvPicPr>
        <p:blipFill>
          <a:blip r:embed="rId8"/>
          <a:stretch>
            <a:fillRect/>
          </a:stretch>
        </p:blipFill>
        <p:spPr>
          <a:xfrm rot="14177409">
            <a:off x="2321998" y="1681578"/>
            <a:ext cx="283602" cy="412845"/>
          </a:xfrm>
          <a:prstGeom prst="rect">
            <a:avLst/>
          </a:prstGeom>
        </p:spPr>
      </p:pic>
      <p:pic>
        <p:nvPicPr>
          <p:cNvPr id="16" name="Picture 15">
            <a:extLst>
              <a:ext uri="{FF2B5EF4-FFF2-40B4-BE49-F238E27FC236}">
                <a16:creationId xmlns:a16="http://schemas.microsoft.com/office/drawing/2014/main" id="{E2B4C349-BCED-391F-957E-0FBE3F1203E4}"/>
              </a:ext>
            </a:extLst>
          </p:cNvPr>
          <p:cNvPicPr>
            <a:picLocks noChangeAspect="1"/>
          </p:cNvPicPr>
          <p:nvPr/>
        </p:nvPicPr>
        <p:blipFill>
          <a:blip r:embed="rId9"/>
          <a:stretch>
            <a:fillRect/>
          </a:stretch>
        </p:blipFill>
        <p:spPr>
          <a:xfrm rot="3154891">
            <a:off x="2210794" y="2064535"/>
            <a:ext cx="506012" cy="469433"/>
          </a:xfrm>
          <a:prstGeom prst="rect">
            <a:avLst/>
          </a:prstGeom>
        </p:spPr>
      </p:pic>
    </p:spTree>
    <p:extLst>
      <p:ext uri="{BB962C8B-B14F-4D97-AF65-F5344CB8AC3E}">
        <p14:creationId xmlns:p14="http://schemas.microsoft.com/office/powerpoint/2010/main" val="2050977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BA09-C558-872B-5B2F-B654ABE76DD3}"/>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F6767A0D-66CD-4791-935D-B13AF2BFD9E8}"/>
              </a:ext>
            </a:extLst>
          </p:cNvPr>
          <p:cNvSpPr>
            <a:spLocks noGrp="1"/>
          </p:cNvSpPr>
          <p:nvPr>
            <p:ph idx="1"/>
          </p:nvPr>
        </p:nvSpPr>
        <p:spPr/>
        <p:txBody>
          <a:bodyPr/>
          <a:lstStyle/>
          <a:p>
            <a:r>
              <a:rPr lang="en-US" dirty="0"/>
              <a:t>During the initial evaluation, the physical therapist has determined that the score collected on the Generalized Anxiety Disorder-7 screen (GAD-7) for the patient was 10/21, exceeding the screening threshold for risk of an anxiety disorder.  Further evaluation and testing is recommended. What should the PT do?</a:t>
            </a:r>
          </a:p>
          <a:p>
            <a:endParaRPr lang="en-US" dirty="0"/>
          </a:p>
          <a:p>
            <a:endParaRPr lang="en-US" dirty="0"/>
          </a:p>
          <a:p>
            <a:endParaRPr lang="en-US" dirty="0"/>
          </a:p>
        </p:txBody>
      </p:sp>
    </p:spTree>
    <p:extLst>
      <p:ext uri="{BB962C8B-B14F-4D97-AF65-F5344CB8AC3E}">
        <p14:creationId xmlns:p14="http://schemas.microsoft.com/office/powerpoint/2010/main" val="2716414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C7D6-B36F-C70B-1D22-0BD980FCABFA}"/>
              </a:ext>
            </a:extLst>
          </p:cNvPr>
          <p:cNvSpPr>
            <a:spLocks noGrp="1"/>
          </p:cNvSpPr>
          <p:nvPr>
            <p:ph type="title"/>
          </p:nvPr>
        </p:nvSpPr>
        <p:spPr/>
        <p:txBody>
          <a:bodyPr/>
          <a:lstStyle/>
          <a:p>
            <a:r>
              <a:rPr lang="en-US" dirty="0"/>
              <a:t>Activity Continued</a:t>
            </a:r>
          </a:p>
        </p:txBody>
      </p:sp>
      <p:sp>
        <p:nvSpPr>
          <p:cNvPr id="3" name="Content Placeholder 2">
            <a:extLst>
              <a:ext uri="{FF2B5EF4-FFF2-40B4-BE49-F238E27FC236}">
                <a16:creationId xmlns:a16="http://schemas.microsoft.com/office/drawing/2014/main" id="{60E2CC48-0DDF-2247-39C0-4B93292B476D}"/>
              </a:ext>
            </a:extLst>
          </p:cNvPr>
          <p:cNvSpPr>
            <a:spLocks noGrp="1"/>
          </p:cNvSpPr>
          <p:nvPr>
            <p:ph idx="1"/>
          </p:nvPr>
        </p:nvSpPr>
        <p:spPr/>
        <p:txBody>
          <a:bodyPr/>
          <a:lstStyle/>
          <a:p>
            <a:r>
              <a:rPr lang="en-US" dirty="0"/>
              <a:t>During </a:t>
            </a:r>
            <a:r>
              <a:rPr lang="en-US"/>
              <a:t>the history, </a:t>
            </a:r>
            <a:r>
              <a:rPr lang="en-US" dirty="0"/>
              <a:t>the PT finds that the individual lives alone and has difficulty in buying food. This finding could impact the person’s well-being and the prognosis. What should the PT do?</a:t>
            </a:r>
          </a:p>
          <a:p>
            <a:endParaRPr lang="en-US" dirty="0"/>
          </a:p>
        </p:txBody>
      </p:sp>
    </p:spTree>
    <p:extLst>
      <p:ext uri="{BB962C8B-B14F-4D97-AF65-F5344CB8AC3E}">
        <p14:creationId xmlns:p14="http://schemas.microsoft.com/office/powerpoint/2010/main" val="4270655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Chapter 3: Physical Therapist Examination and Evaluation</a:t>
            </a:r>
          </a:p>
        </p:txBody>
      </p:sp>
    </p:spTree>
    <p:extLst>
      <p:ext uri="{BB962C8B-B14F-4D97-AF65-F5344CB8AC3E}">
        <p14:creationId xmlns:p14="http://schemas.microsoft.com/office/powerpoint/2010/main" val="129864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CF7D9-1D8E-6180-9D77-5AAA287F8546}"/>
              </a:ext>
            </a:extLst>
          </p:cNvPr>
          <p:cNvSpPr>
            <a:spLocks noGrp="1"/>
          </p:cNvSpPr>
          <p:nvPr>
            <p:ph type="title"/>
          </p:nvPr>
        </p:nvSpPr>
        <p:spPr>
          <a:xfrm>
            <a:off x="640080" y="457200"/>
            <a:ext cx="10058400" cy="914400"/>
          </a:xfrm>
        </p:spPr>
        <p:txBody>
          <a:bodyPr anchor="t">
            <a:normAutofit/>
          </a:bodyPr>
          <a:lstStyle/>
          <a:p>
            <a:r>
              <a:rPr lang="en-US" dirty="0"/>
              <a:t>Examination</a:t>
            </a:r>
          </a:p>
        </p:txBody>
      </p:sp>
      <p:sp>
        <p:nvSpPr>
          <p:cNvPr id="4" name="Content Placeholder 3">
            <a:extLst>
              <a:ext uri="{FF2B5EF4-FFF2-40B4-BE49-F238E27FC236}">
                <a16:creationId xmlns:a16="http://schemas.microsoft.com/office/drawing/2014/main" id="{0DC2B1E0-9FDB-6967-3C11-030209A5ADBA}"/>
              </a:ext>
            </a:extLst>
          </p:cNvPr>
          <p:cNvSpPr>
            <a:spLocks noGrp="1"/>
          </p:cNvSpPr>
          <p:nvPr>
            <p:ph sz="half" idx="1"/>
          </p:nvPr>
        </p:nvSpPr>
        <p:spPr>
          <a:xfrm>
            <a:off x="640080" y="1463040"/>
            <a:ext cx="4846320" cy="4572000"/>
          </a:xfrm>
        </p:spPr>
        <p:txBody>
          <a:bodyPr>
            <a:normAutofit/>
          </a:bodyPr>
          <a:lstStyle/>
          <a:p>
            <a:r>
              <a:rPr lang="en-US" dirty="0"/>
              <a:t>The physical therapist conducts an examination that includes:</a:t>
            </a:r>
          </a:p>
          <a:p>
            <a:pPr lvl="1"/>
            <a:r>
              <a:rPr lang="en-US" sz="2800" dirty="0"/>
              <a:t>History.</a:t>
            </a:r>
          </a:p>
          <a:p>
            <a:pPr lvl="1"/>
            <a:r>
              <a:rPr lang="en-US" sz="2800" dirty="0"/>
              <a:t>Physical examination. </a:t>
            </a:r>
          </a:p>
          <a:p>
            <a:pPr lvl="1"/>
            <a:r>
              <a:rPr lang="en-US" sz="2800" dirty="0"/>
              <a:t>Tests and measures.</a:t>
            </a:r>
          </a:p>
          <a:p>
            <a:pPr marL="274320" lvl="1" indent="0">
              <a:buNone/>
            </a:pPr>
            <a:endParaRPr lang="en-US" sz="2800" dirty="0"/>
          </a:p>
          <a:p>
            <a:pPr marL="274320" lvl="1" indent="0">
              <a:buNone/>
            </a:pPr>
            <a:endParaRPr lang="en-US" sz="2800" dirty="0"/>
          </a:p>
        </p:txBody>
      </p:sp>
      <p:pic>
        <p:nvPicPr>
          <p:cNvPr id="2" name="Picture 1">
            <a:extLst>
              <a:ext uri="{FF2B5EF4-FFF2-40B4-BE49-F238E27FC236}">
                <a16:creationId xmlns:a16="http://schemas.microsoft.com/office/drawing/2014/main" id="{D38B11CC-F3F6-CC15-35AB-2D756B894F55}"/>
              </a:ext>
            </a:extLst>
          </p:cNvPr>
          <p:cNvPicPr>
            <a:picLocks noChangeAspect="1"/>
          </p:cNvPicPr>
          <p:nvPr/>
        </p:nvPicPr>
        <p:blipFill rotWithShape="1">
          <a:blip r:embed="rId3"/>
          <a:srcRect l="4359" r="24888" b="2"/>
          <a:stretch/>
        </p:blipFill>
        <p:spPr>
          <a:xfrm>
            <a:off x="6705602" y="1143000"/>
            <a:ext cx="4846320" cy="4572000"/>
          </a:xfrm>
          <a:prstGeom prst="rect">
            <a:avLst/>
          </a:prstGeom>
          <a:noFill/>
        </p:spPr>
      </p:pic>
    </p:spTree>
    <p:extLst>
      <p:ext uri="{BB962C8B-B14F-4D97-AF65-F5344CB8AC3E}">
        <p14:creationId xmlns:p14="http://schemas.microsoft.com/office/powerpoint/2010/main" val="3386167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1962-5F95-AC29-1367-3B7B133FA33C}"/>
              </a:ext>
            </a:extLst>
          </p:cNvPr>
          <p:cNvSpPr>
            <a:spLocks noGrp="1"/>
          </p:cNvSpPr>
          <p:nvPr>
            <p:ph type="title"/>
          </p:nvPr>
        </p:nvSpPr>
        <p:spPr/>
        <p:txBody>
          <a:bodyPr/>
          <a:lstStyle/>
          <a:p>
            <a:r>
              <a:rPr lang="en-US" dirty="0"/>
              <a:t>Reexamination</a:t>
            </a:r>
          </a:p>
        </p:txBody>
      </p:sp>
      <p:sp>
        <p:nvSpPr>
          <p:cNvPr id="3" name="Content Placeholder 2">
            <a:extLst>
              <a:ext uri="{FF2B5EF4-FFF2-40B4-BE49-F238E27FC236}">
                <a16:creationId xmlns:a16="http://schemas.microsoft.com/office/drawing/2014/main" id="{77E43F59-82C7-55BE-3811-237B393E24B8}"/>
              </a:ext>
            </a:extLst>
          </p:cNvPr>
          <p:cNvSpPr>
            <a:spLocks noGrp="1"/>
          </p:cNvSpPr>
          <p:nvPr>
            <p:ph idx="1"/>
          </p:nvPr>
        </p:nvSpPr>
        <p:spPr/>
        <p:txBody>
          <a:bodyPr/>
          <a:lstStyle/>
          <a:p>
            <a:r>
              <a:rPr lang="en-US" dirty="0"/>
              <a:t>Reexamination includes the application of selected items from the history and physical examination and comparing them with the initial examination findings. </a:t>
            </a:r>
          </a:p>
          <a:p>
            <a:r>
              <a:rPr lang="en-US" dirty="0"/>
              <a:t>Reexamination may be indicated more than once during a single episode of care/services and often is performed over the course of </a:t>
            </a:r>
            <a:r>
              <a:rPr lang="en-US"/>
              <a:t>a disease, disorder, </a:t>
            </a:r>
            <a:r>
              <a:rPr lang="en-US" dirty="0"/>
              <a:t>or condition. </a:t>
            </a:r>
          </a:p>
        </p:txBody>
      </p:sp>
    </p:spTree>
    <p:extLst>
      <p:ext uri="{BB962C8B-B14F-4D97-AF65-F5344CB8AC3E}">
        <p14:creationId xmlns:p14="http://schemas.microsoft.com/office/powerpoint/2010/main" val="325226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D761-20A0-129B-D1DA-7814E7C76714}"/>
              </a:ext>
            </a:extLst>
          </p:cNvPr>
          <p:cNvSpPr>
            <a:spLocks noGrp="1"/>
          </p:cNvSpPr>
          <p:nvPr>
            <p:ph type="title"/>
          </p:nvPr>
        </p:nvSpPr>
        <p:spPr>
          <a:xfrm>
            <a:off x="640080" y="457200"/>
            <a:ext cx="10058400" cy="914400"/>
          </a:xfrm>
        </p:spPr>
        <p:txBody>
          <a:bodyPr anchor="t">
            <a:normAutofit/>
          </a:bodyPr>
          <a:lstStyle/>
          <a:p>
            <a:r>
              <a:rPr lang="en-US" dirty="0"/>
              <a:t>What Do Physical Therapists Do?</a:t>
            </a:r>
          </a:p>
        </p:txBody>
      </p:sp>
      <p:pic>
        <p:nvPicPr>
          <p:cNvPr id="4" name="Content Placeholder 3">
            <a:extLst>
              <a:ext uri="{FF2B5EF4-FFF2-40B4-BE49-F238E27FC236}">
                <a16:creationId xmlns:a16="http://schemas.microsoft.com/office/drawing/2014/main" id="{F6704A54-F260-3189-1409-44DFA72496CF}"/>
              </a:ext>
            </a:extLst>
          </p:cNvPr>
          <p:cNvPicPr>
            <a:picLocks noGrp="1" noChangeAspect="1"/>
          </p:cNvPicPr>
          <p:nvPr>
            <p:ph sz="half" idx="2"/>
          </p:nvPr>
        </p:nvPicPr>
        <p:blipFill>
          <a:blip r:embed="rId3"/>
          <a:srcRect/>
          <a:stretch/>
        </p:blipFill>
        <p:spPr>
          <a:xfrm>
            <a:off x="5851525" y="2134129"/>
            <a:ext cx="4846638" cy="3231092"/>
          </a:xfrm>
        </p:spPr>
      </p:pic>
      <p:graphicFrame>
        <p:nvGraphicFramePr>
          <p:cNvPr id="5" name="Content Placeholder 2">
            <a:extLst>
              <a:ext uri="{FF2B5EF4-FFF2-40B4-BE49-F238E27FC236}">
                <a16:creationId xmlns:a16="http://schemas.microsoft.com/office/drawing/2014/main" id="{B4CF84D4-165E-9036-9D45-C43E042A2D45}"/>
              </a:ext>
            </a:extLst>
          </p:cNvPr>
          <p:cNvGraphicFramePr>
            <a:graphicFrameLocks noGrp="1"/>
          </p:cNvGraphicFramePr>
          <p:nvPr>
            <p:ph sz="half" idx="1"/>
            <p:extLst>
              <p:ext uri="{D42A27DB-BD31-4B8C-83A1-F6EECF244321}">
                <p14:modId xmlns:p14="http://schemas.microsoft.com/office/powerpoint/2010/main" val="4170505821"/>
              </p:ext>
            </p:extLst>
          </p:nvPr>
        </p:nvGraphicFramePr>
        <p:xfrm>
          <a:off x="640080" y="1463040"/>
          <a:ext cx="484632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7019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6EE8-FEF4-DBC7-BCC3-3FFE762C32E2}"/>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FBA46AE0-0EC3-C17E-1620-36BB243AE348}"/>
              </a:ext>
            </a:extLst>
          </p:cNvPr>
          <p:cNvSpPr>
            <a:spLocks noGrp="1"/>
          </p:cNvSpPr>
          <p:nvPr>
            <p:ph idx="1"/>
          </p:nvPr>
        </p:nvSpPr>
        <p:spPr/>
        <p:txBody>
          <a:bodyPr/>
          <a:lstStyle/>
          <a:p>
            <a:r>
              <a:rPr lang="en-US" dirty="0"/>
              <a:t>Compare the concepts of examination and reexamination. </a:t>
            </a:r>
          </a:p>
          <a:p>
            <a:r>
              <a:rPr lang="en-US" dirty="0"/>
              <a:t>Give an example of when a formal reexamination may be indicated.</a:t>
            </a:r>
          </a:p>
        </p:txBody>
      </p:sp>
    </p:spTree>
    <p:extLst>
      <p:ext uri="{BB962C8B-B14F-4D97-AF65-F5344CB8AC3E}">
        <p14:creationId xmlns:p14="http://schemas.microsoft.com/office/powerpoint/2010/main" val="919718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C303-D9E5-4F1C-6144-DCF2C5B2C46F}"/>
              </a:ext>
            </a:extLst>
          </p:cNvPr>
          <p:cNvSpPr>
            <a:spLocks noGrp="1"/>
          </p:cNvSpPr>
          <p:nvPr>
            <p:ph type="title"/>
          </p:nvPr>
        </p:nvSpPr>
        <p:spPr>
          <a:xfrm>
            <a:off x="640080" y="457200"/>
            <a:ext cx="10058400" cy="914400"/>
          </a:xfrm>
        </p:spPr>
        <p:txBody>
          <a:bodyPr anchor="t">
            <a:normAutofit/>
          </a:bodyPr>
          <a:lstStyle/>
          <a:p>
            <a:r>
              <a:rPr lang="en-US" dirty="0"/>
              <a:t>Subjective History</a:t>
            </a:r>
          </a:p>
        </p:txBody>
      </p:sp>
      <p:pic>
        <p:nvPicPr>
          <p:cNvPr id="4" name="Picture 3">
            <a:extLst>
              <a:ext uri="{FF2B5EF4-FFF2-40B4-BE49-F238E27FC236}">
                <a16:creationId xmlns:a16="http://schemas.microsoft.com/office/drawing/2014/main" id="{988794EE-CD84-411C-03C7-F09B20CE014A}"/>
              </a:ext>
            </a:extLst>
          </p:cNvPr>
          <p:cNvPicPr>
            <a:picLocks noChangeAspect="1"/>
          </p:cNvPicPr>
          <p:nvPr/>
        </p:nvPicPr>
        <p:blipFill>
          <a:blip r:embed="rId3"/>
          <a:stretch>
            <a:fillRect/>
          </a:stretch>
        </p:blipFill>
        <p:spPr>
          <a:xfrm>
            <a:off x="6705600" y="1371600"/>
            <a:ext cx="4846320" cy="3234918"/>
          </a:xfrm>
          <a:prstGeom prst="rect">
            <a:avLst/>
          </a:prstGeom>
          <a:noFill/>
        </p:spPr>
      </p:pic>
      <p:sp>
        <p:nvSpPr>
          <p:cNvPr id="3" name="Content Placeholder 2">
            <a:extLst>
              <a:ext uri="{FF2B5EF4-FFF2-40B4-BE49-F238E27FC236}">
                <a16:creationId xmlns:a16="http://schemas.microsoft.com/office/drawing/2014/main" id="{7D42B06E-3855-682F-A83B-59DCD4D0B2EB}"/>
              </a:ext>
            </a:extLst>
          </p:cNvPr>
          <p:cNvSpPr>
            <a:spLocks noGrp="1"/>
          </p:cNvSpPr>
          <p:nvPr>
            <p:ph sz="half" idx="2"/>
          </p:nvPr>
        </p:nvSpPr>
        <p:spPr>
          <a:xfrm>
            <a:off x="640080" y="1371600"/>
            <a:ext cx="4846320" cy="4572000"/>
          </a:xfrm>
        </p:spPr>
        <p:txBody>
          <a:bodyPr>
            <a:normAutofit/>
          </a:bodyPr>
          <a:lstStyle/>
          <a:p>
            <a:pPr>
              <a:lnSpc>
                <a:spcPct val="90000"/>
              </a:lnSpc>
            </a:pPr>
            <a:r>
              <a:rPr lang="en-US" dirty="0"/>
              <a:t>Systematic gathering of subjective data obtained (through a comprehensive questioning process or completion of a patient self-administered questionnaire) from the individual and/or caregiver and other members of the health </a:t>
            </a:r>
            <a:r>
              <a:rPr lang="en-US"/>
              <a:t>care team, </a:t>
            </a:r>
            <a:r>
              <a:rPr lang="en-US" dirty="0"/>
              <a:t>and through a review of available health records.</a:t>
            </a:r>
          </a:p>
          <a:p>
            <a:pPr>
              <a:lnSpc>
                <a:spcPct val="90000"/>
              </a:lnSpc>
            </a:pPr>
            <a:endParaRPr lang="en-US" dirty="0"/>
          </a:p>
        </p:txBody>
      </p:sp>
    </p:spTree>
    <p:extLst>
      <p:ext uri="{BB962C8B-B14F-4D97-AF65-F5344CB8AC3E}">
        <p14:creationId xmlns:p14="http://schemas.microsoft.com/office/powerpoint/2010/main" val="2809589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418-3D5B-4D4D-C12A-2302B0DACEED}"/>
              </a:ext>
            </a:extLst>
          </p:cNvPr>
          <p:cNvSpPr>
            <a:spLocks noGrp="1"/>
          </p:cNvSpPr>
          <p:nvPr>
            <p:ph type="title"/>
          </p:nvPr>
        </p:nvSpPr>
        <p:spPr/>
        <p:txBody>
          <a:bodyPr/>
          <a:lstStyle/>
          <a:p>
            <a:r>
              <a:rPr lang="en-US" dirty="0"/>
              <a:t>Red Flags</a:t>
            </a:r>
          </a:p>
        </p:txBody>
      </p:sp>
      <p:sp>
        <p:nvSpPr>
          <p:cNvPr id="3" name="Content Placeholder 2">
            <a:extLst>
              <a:ext uri="{FF2B5EF4-FFF2-40B4-BE49-F238E27FC236}">
                <a16:creationId xmlns:a16="http://schemas.microsoft.com/office/drawing/2014/main" id="{1224DA32-A54A-A77A-BEA0-60760D0A8162}"/>
              </a:ext>
            </a:extLst>
          </p:cNvPr>
          <p:cNvSpPr>
            <a:spLocks noGrp="1"/>
          </p:cNvSpPr>
          <p:nvPr>
            <p:ph sz="half" idx="1"/>
          </p:nvPr>
        </p:nvSpPr>
        <p:spPr/>
        <p:txBody>
          <a:bodyPr>
            <a:normAutofit fontScale="92500" lnSpcReduction="10000"/>
          </a:bodyPr>
          <a:lstStyle/>
          <a:p>
            <a:r>
              <a:rPr lang="en-US" dirty="0"/>
              <a:t>Signs and symptoms found in the patient history and physical examination that suggest the presence of a serious pathology. </a:t>
            </a:r>
          </a:p>
        </p:txBody>
      </p:sp>
      <p:sp>
        <p:nvSpPr>
          <p:cNvPr id="8" name="Content Placeholder 7">
            <a:extLst>
              <a:ext uri="{FF2B5EF4-FFF2-40B4-BE49-F238E27FC236}">
                <a16:creationId xmlns:a16="http://schemas.microsoft.com/office/drawing/2014/main" id="{367F3287-CE2C-9652-6FE1-6159A3F446FE}"/>
              </a:ext>
            </a:extLst>
          </p:cNvPr>
          <p:cNvSpPr>
            <a:spLocks noGrp="1"/>
          </p:cNvSpPr>
          <p:nvPr>
            <p:ph sz="half" idx="2"/>
          </p:nvPr>
        </p:nvSpPr>
        <p:spPr>
          <a:xfrm>
            <a:off x="5852160" y="1463040"/>
            <a:ext cx="5486400" cy="3956858"/>
          </a:xfrm>
        </p:spPr>
        <p:txBody>
          <a:bodyPr>
            <a:normAutofit fontScale="92500" lnSpcReduction="10000"/>
          </a:bodyPr>
          <a:lstStyle/>
          <a:p>
            <a:r>
              <a:rPr lang="en-US" dirty="0"/>
              <a:t>Example: Red Flags for Stroke (“Act F.A.S.T.”)</a:t>
            </a:r>
          </a:p>
          <a:p>
            <a:pPr lvl="1"/>
            <a:r>
              <a:rPr lang="en-US" dirty="0">
                <a:solidFill>
                  <a:srgbClr val="FF0000"/>
                </a:solidFill>
              </a:rPr>
              <a:t>F</a:t>
            </a:r>
            <a:r>
              <a:rPr lang="en-US" dirty="0"/>
              <a:t>ace: Smile and see if one side of the face droops.</a:t>
            </a:r>
          </a:p>
          <a:p>
            <a:pPr lvl="1"/>
            <a:r>
              <a:rPr lang="en-US" dirty="0">
                <a:solidFill>
                  <a:srgbClr val="FF0000"/>
                </a:solidFill>
              </a:rPr>
              <a:t>A</a:t>
            </a:r>
            <a:r>
              <a:rPr lang="en-US" dirty="0"/>
              <a:t>rms: Raise both arms. Does one arm drop down?</a:t>
            </a:r>
          </a:p>
          <a:p>
            <a:pPr lvl="1"/>
            <a:r>
              <a:rPr lang="en-US" dirty="0">
                <a:solidFill>
                  <a:srgbClr val="FF0000"/>
                </a:solidFill>
              </a:rPr>
              <a:t>S</a:t>
            </a:r>
            <a:r>
              <a:rPr lang="en-US" dirty="0"/>
              <a:t>peech: Say a short phrase and check for slurred or strange speech.</a:t>
            </a:r>
          </a:p>
          <a:p>
            <a:pPr lvl="1"/>
            <a:r>
              <a:rPr lang="en-US" dirty="0">
                <a:solidFill>
                  <a:srgbClr val="FF0000"/>
                </a:solidFill>
              </a:rPr>
              <a:t>T</a:t>
            </a:r>
            <a:r>
              <a:rPr lang="en-US" dirty="0"/>
              <a:t>ime: If the answer to any of these is yes, call 911 right away and write down the time when symptoms started.</a:t>
            </a:r>
          </a:p>
          <a:p>
            <a:endParaRPr lang="en-US" dirty="0"/>
          </a:p>
        </p:txBody>
      </p:sp>
      <p:sp>
        <p:nvSpPr>
          <p:cNvPr id="10" name="TextBox 9">
            <a:extLst>
              <a:ext uri="{FF2B5EF4-FFF2-40B4-BE49-F238E27FC236}">
                <a16:creationId xmlns:a16="http://schemas.microsoft.com/office/drawing/2014/main" id="{9B9B487D-5FD8-6EBD-E504-23814567B94D}"/>
              </a:ext>
            </a:extLst>
          </p:cNvPr>
          <p:cNvSpPr txBox="1"/>
          <p:nvPr/>
        </p:nvSpPr>
        <p:spPr>
          <a:xfrm>
            <a:off x="6519134" y="6035040"/>
            <a:ext cx="5032786" cy="318998"/>
          </a:xfrm>
          <a:prstGeom prst="rect">
            <a:avLst/>
          </a:prstGeom>
          <a:noFill/>
        </p:spPr>
        <p:txBody>
          <a:bodyPr wrap="square" rtlCol="0">
            <a:spAutoFit/>
          </a:bodyPr>
          <a:lstStyle/>
          <a:p>
            <a:pPr marL="0" marR="0">
              <a:lnSpc>
                <a:spcPct val="115000"/>
              </a:lnSpc>
              <a:spcBef>
                <a:spcPts val="10"/>
              </a:spcBef>
              <a:spcAft>
                <a:spcPts val="0"/>
              </a:spcAft>
            </a:pPr>
            <a:r>
              <a:rPr lang="en-US" sz="1400" u="sng">
                <a:solidFill>
                  <a:srgbClr val="0000FF"/>
                </a:solidFill>
                <a:effectLst/>
                <a:latin typeface="Arial" panose="020B0604020202020204" pitchFamily="34" charset="0"/>
                <a:ea typeface="Arial" panose="020B0604020202020204" pitchFamily="34" charset="0"/>
                <a:hlinkClick r:id="rId3"/>
              </a:rPr>
              <a:t>Source: Centers for Disease Control and Prevention.</a:t>
            </a:r>
            <a:r>
              <a:rPr lang="en-US" sz="140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1164524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577C-21FB-4039-F8C9-F27D5A7A6014}"/>
              </a:ext>
            </a:extLst>
          </p:cNvPr>
          <p:cNvSpPr>
            <a:spLocks noGrp="1"/>
          </p:cNvSpPr>
          <p:nvPr>
            <p:ph type="title"/>
          </p:nvPr>
        </p:nvSpPr>
        <p:spPr/>
        <p:txBody>
          <a:bodyPr/>
          <a:lstStyle/>
          <a:p>
            <a:r>
              <a:rPr lang="en-US" dirty="0"/>
              <a:t>Activity</a:t>
            </a:r>
            <a:br>
              <a:rPr lang="en-US" dirty="0"/>
            </a:br>
            <a:endParaRPr lang="en-US" dirty="0"/>
          </a:p>
        </p:txBody>
      </p:sp>
      <p:sp>
        <p:nvSpPr>
          <p:cNvPr id="3" name="Content Placeholder 2">
            <a:extLst>
              <a:ext uri="{FF2B5EF4-FFF2-40B4-BE49-F238E27FC236}">
                <a16:creationId xmlns:a16="http://schemas.microsoft.com/office/drawing/2014/main" id="{49723ED7-AF89-A647-967C-6DA62D5E8ADF}"/>
              </a:ext>
            </a:extLst>
          </p:cNvPr>
          <p:cNvSpPr>
            <a:spLocks noGrp="1"/>
          </p:cNvSpPr>
          <p:nvPr>
            <p:ph idx="1"/>
          </p:nvPr>
        </p:nvSpPr>
        <p:spPr>
          <a:xfrm>
            <a:off x="640080" y="1114697"/>
            <a:ext cx="10058400" cy="4920343"/>
          </a:xfrm>
        </p:spPr>
        <p:txBody>
          <a:bodyPr>
            <a:normAutofit/>
          </a:bodyPr>
          <a:lstStyle/>
          <a:p>
            <a:r>
              <a:rPr lang="en-US" dirty="0"/>
              <a:t>Provide a primary hypothesis that would </a:t>
            </a:r>
            <a:r>
              <a:rPr lang="en-US"/>
              <a:t>require further, </a:t>
            </a:r>
            <a:r>
              <a:rPr lang="en-US" dirty="0"/>
              <a:t>in-depth examination during a more detailed portion of the physical examination.</a:t>
            </a:r>
          </a:p>
          <a:p>
            <a:pPr lvl="1"/>
            <a:r>
              <a:rPr lang="en-US" dirty="0"/>
              <a:t>A 78-year-old woman has a diagnosis of Parkinson disease and lives alone. Upon </a:t>
            </a:r>
            <a:r>
              <a:rPr lang="en-US"/>
              <a:t>further questioning, </a:t>
            </a:r>
            <a:r>
              <a:rPr lang="en-US" dirty="0"/>
              <a:t>you discover that she has challenges with communication (due to decreased respiratory </a:t>
            </a:r>
            <a:r>
              <a:rPr lang="en-US"/>
              <a:t>function), </a:t>
            </a:r>
            <a:r>
              <a:rPr lang="en-US" dirty="0"/>
              <a:t>cognitive decline (based on her son sitting with her during the </a:t>
            </a:r>
            <a:r>
              <a:rPr lang="en-US"/>
              <a:t>appointment), </a:t>
            </a:r>
            <a:r>
              <a:rPr lang="en-US" dirty="0"/>
              <a:t>limited </a:t>
            </a:r>
            <a:r>
              <a:rPr lang="en-US"/>
              <a:t>physical activity, </a:t>
            </a:r>
            <a:r>
              <a:rPr lang="en-US" dirty="0"/>
              <a:t>history </a:t>
            </a:r>
            <a:r>
              <a:rPr lang="en-US"/>
              <a:t>of falls, </a:t>
            </a:r>
            <a:r>
              <a:rPr lang="en-US" dirty="0"/>
              <a:t>and complaints of stiffness. A home health aide helps her </a:t>
            </a:r>
            <a:r>
              <a:rPr lang="en-US"/>
              <a:t>with IADL, </a:t>
            </a:r>
            <a:r>
              <a:rPr lang="en-US" dirty="0"/>
              <a:t>but she still has to cook and clean </a:t>
            </a:r>
            <a:r>
              <a:rPr lang="en-US"/>
              <a:t>her home, </a:t>
            </a:r>
            <a:r>
              <a:rPr lang="en-US" dirty="0"/>
              <a:t>which she says is difficult for her. She also notes several falls when attempting to cook in the kitchen for a long period </a:t>
            </a:r>
            <a:r>
              <a:rPr lang="en-US"/>
              <a:t>of time, </a:t>
            </a:r>
            <a:r>
              <a:rPr lang="en-US" dirty="0"/>
              <a:t>noting she has started bringing a chair to sit on for rest breaks.</a:t>
            </a:r>
          </a:p>
        </p:txBody>
      </p:sp>
    </p:spTree>
    <p:extLst>
      <p:ext uri="{BB962C8B-B14F-4D97-AF65-F5344CB8AC3E}">
        <p14:creationId xmlns:p14="http://schemas.microsoft.com/office/powerpoint/2010/main" val="353372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357C-6F6B-2705-6671-658F3C5A3DFA}"/>
              </a:ext>
            </a:extLst>
          </p:cNvPr>
          <p:cNvSpPr>
            <a:spLocks noGrp="1"/>
          </p:cNvSpPr>
          <p:nvPr>
            <p:ph type="title"/>
          </p:nvPr>
        </p:nvSpPr>
        <p:spPr/>
        <p:txBody>
          <a:bodyPr/>
          <a:lstStyle/>
          <a:p>
            <a:r>
              <a:rPr lang="en-US" dirty="0"/>
              <a:t>Review of Systems</a:t>
            </a:r>
          </a:p>
        </p:txBody>
      </p:sp>
      <p:sp>
        <p:nvSpPr>
          <p:cNvPr id="3" name="Content Placeholder 2">
            <a:extLst>
              <a:ext uri="{FF2B5EF4-FFF2-40B4-BE49-F238E27FC236}">
                <a16:creationId xmlns:a16="http://schemas.microsoft.com/office/drawing/2014/main" id="{BABAA619-6F4C-A733-FC25-A1DDC0AA2912}"/>
              </a:ext>
            </a:extLst>
          </p:cNvPr>
          <p:cNvSpPr>
            <a:spLocks noGrp="1"/>
          </p:cNvSpPr>
          <p:nvPr>
            <p:ph idx="1"/>
          </p:nvPr>
        </p:nvSpPr>
        <p:spPr>
          <a:xfrm>
            <a:off x="640080" y="1463040"/>
            <a:ext cx="10058400" cy="1479665"/>
          </a:xfrm>
        </p:spPr>
        <p:txBody>
          <a:bodyPr>
            <a:normAutofit/>
          </a:bodyPr>
          <a:lstStyle/>
          <a:p>
            <a:pPr marL="0" indent="0">
              <a:buNone/>
            </a:pPr>
            <a:r>
              <a:rPr lang="en-US" sz="2400" dirty="0"/>
              <a:t>Physical therapists seek information relevant to major body systems through observation and questioning to help determine whether there are symptoms that suggest the need for referral for additional medical evaluation. </a:t>
            </a:r>
          </a:p>
        </p:txBody>
      </p:sp>
      <p:sp>
        <p:nvSpPr>
          <p:cNvPr id="4" name="TextBox 3">
            <a:extLst>
              <a:ext uri="{FF2B5EF4-FFF2-40B4-BE49-F238E27FC236}">
                <a16:creationId xmlns:a16="http://schemas.microsoft.com/office/drawing/2014/main" id="{6A10DDDE-01B9-55EB-BEA0-395A38562D62}"/>
              </a:ext>
            </a:extLst>
          </p:cNvPr>
          <p:cNvSpPr txBox="1"/>
          <p:nvPr/>
        </p:nvSpPr>
        <p:spPr>
          <a:xfrm>
            <a:off x="640080" y="3029990"/>
            <a:ext cx="10058400" cy="2862322"/>
          </a:xfrm>
          <a:prstGeom prst="rect">
            <a:avLst/>
          </a:prstGeom>
          <a:noFill/>
        </p:spPr>
        <p:txBody>
          <a:bodyPr wrap="square" numCol="2" rtlCol="0">
            <a:spAutoFit/>
          </a:bodyPr>
          <a:lstStyle/>
          <a:p>
            <a:pPr marL="285750" lvl="1" indent="-285750">
              <a:buFont typeface="Arial" panose="020B0604020202020204" pitchFamily="34" charset="0"/>
              <a:buChar char="•"/>
            </a:pPr>
            <a:r>
              <a:rPr lang="en-US" sz="2000" dirty="0"/>
              <a:t>Cardiovascular system.</a:t>
            </a:r>
          </a:p>
          <a:p>
            <a:pPr marL="285750" lvl="1" indent="-285750">
              <a:buFont typeface="Arial" panose="020B0604020202020204" pitchFamily="34" charset="0"/>
              <a:buChar char="•"/>
            </a:pPr>
            <a:r>
              <a:rPr lang="en-US" sz="2000" dirty="0"/>
              <a:t>Pulmonary system.</a:t>
            </a:r>
          </a:p>
          <a:p>
            <a:pPr marL="285750" lvl="1" indent="-285750">
              <a:buFont typeface="Arial" panose="020B0604020202020204" pitchFamily="34" charset="0"/>
              <a:buChar char="•"/>
            </a:pPr>
            <a:r>
              <a:rPr lang="en-US" sz="2000" dirty="0"/>
              <a:t>Endocrine system.</a:t>
            </a:r>
          </a:p>
          <a:p>
            <a:pPr marL="285750" lvl="1" indent="-285750">
              <a:buFont typeface="Arial" panose="020B0604020202020204" pitchFamily="34" charset="0"/>
              <a:buChar char="•"/>
            </a:pPr>
            <a:r>
              <a:rPr lang="en-US" sz="2000" dirty="0"/>
              <a:t>Eyes, ears, nose, and throat.</a:t>
            </a:r>
          </a:p>
          <a:p>
            <a:pPr marL="285750" lvl="1" indent="-285750">
              <a:buFont typeface="Arial" panose="020B0604020202020204" pitchFamily="34" charset="0"/>
              <a:buChar char="•"/>
            </a:pPr>
            <a:r>
              <a:rPr lang="en-US" sz="2000" dirty="0"/>
              <a:t>Gastrointestinal system.</a:t>
            </a:r>
          </a:p>
          <a:p>
            <a:pPr marL="285750" lvl="1" indent="-285750">
              <a:buFont typeface="Arial" panose="020B0604020202020204" pitchFamily="34" charset="0"/>
              <a:buChar char="•"/>
            </a:pPr>
            <a:r>
              <a:rPr lang="en-US" sz="2000" dirty="0"/>
              <a:t>Genitourinary/reproductive systems.</a:t>
            </a:r>
          </a:p>
          <a:p>
            <a:pPr marL="285750" lvl="1" indent="-285750">
              <a:buFont typeface="Arial" panose="020B0604020202020204" pitchFamily="34" charset="0"/>
              <a:buChar char="•"/>
            </a:pPr>
            <a:r>
              <a:rPr lang="en-US" sz="2000" dirty="0"/>
              <a:t>Hematologic/lymphatic systems.</a:t>
            </a:r>
          </a:p>
          <a:p>
            <a:pPr marL="285750" lvl="1" indent="-285750">
              <a:buFont typeface="Arial" panose="020B0604020202020204" pitchFamily="34" charset="0"/>
              <a:buChar char="•"/>
            </a:pPr>
            <a:r>
              <a:rPr lang="en-US" sz="2000" dirty="0"/>
              <a:t>Immune system.</a:t>
            </a:r>
          </a:p>
          <a:p>
            <a:pPr marL="285750" lvl="1" indent="-285750">
              <a:buFont typeface="Arial" panose="020B0604020202020204" pitchFamily="34" charset="0"/>
              <a:buChar char="•"/>
            </a:pPr>
            <a:r>
              <a:rPr lang="en-US" sz="2000" dirty="0"/>
              <a:t>Integumentary system.</a:t>
            </a:r>
          </a:p>
          <a:p>
            <a:pPr marL="285750" lvl="1" indent="-285750">
              <a:buFont typeface="Arial" panose="020B0604020202020204" pitchFamily="34" charset="0"/>
              <a:buChar char="•"/>
            </a:pPr>
            <a:r>
              <a:rPr lang="en-US" sz="2000" dirty="0"/>
              <a:t>Nervous system.</a:t>
            </a:r>
          </a:p>
          <a:p>
            <a:pPr marL="285750" lvl="1" indent="-285750">
              <a:buFont typeface="Arial" panose="020B0604020202020204" pitchFamily="34" charset="0"/>
              <a:buChar char="•"/>
            </a:pPr>
            <a:r>
              <a:rPr lang="en-US" sz="2000" dirty="0"/>
              <a:t>Musculoskeletal system.</a:t>
            </a:r>
          </a:p>
          <a:p>
            <a:pPr marL="285750" lvl="1" indent="-285750">
              <a:buFont typeface="Arial" panose="020B0604020202020204" pitchFamily="34" charset="0"/>
              <a:buChar char="•"/>
            </a:pPr>
            <a:r>
              <a:rPr lang="en-US" sz="2000" dirty="0"/>
              <a:t>Overall physical and psychological condition, such as unexplained weight change, fatigue, lethargy, and malaise; cognitive well-being; and emotional well-being, such as anxiety and feelings of hopelessness.</a:t>
            </a:r>
          </a:p>
        </p:txBody>
      </p:sp>
    </p:spTree>
    <p:extLst>
      <p:ext uri="{BB962C8B-B14F-4D97-AF65-F5344CB8AC3E}">
        <p14:creationId xmlns:p14="http://schemas.microsoft.com/office/powerpoint/2010/main" val="4282994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3727-C54A-40B3-26A5-16A0804FAE16}"/>
              </a:ext>
            </a:extLst>
          </p:cNvPr>
          <p:cNvSpPr>
            <a:spLocks noGrp="1"/>
          </p:cNvSpPr>
          <p:nvPr>
            <p:ph type="title"/>
          </p:nvPr>
        </p:nvSpPr>
        <p:spPr/>
        <p:txBody>
          <a:bodyPr/>
          <a:lstStyle/>
          <a:p>
            <a:r>
              <a:rPr lang="en-US" dirty="0"/>
              <a:t>Physical Examination</a:t>
            </a:r>
          </a:p>
        </p:txBody>
      </p:sp>
      <p:sp>
        <p:nvSpPr>
          <p:cNvPr id="3" name="Content Placeholder 2">
            <a:extLst>
              <a:ext uri="{FF2B5EF4-FFF2-40B4-BE49-F238E27FC236}">
                <a16:creationId xmlns:a16="http://schemas.microsoft.com/office/drawing/2014/main" id="{3D399923-1CD1-D2B1-C346-EAD2770B3D2D}"/>
              </a:ext>
            </a:extLst>
          </p:cNvPr>
          <p:cNvSpPr>
            <a:spLocks noGrp="1"/>
          </p:cNvSpPr>
          <p:nvPr>
            <p:ph idx="1"/>
          </p:nvPr>
        </p:nvSpPr>
        <p:spPr/>
        <p:txBody>
          <a:bodyPr/>
          <a:lstStyle/>
          <a:p>
            <a:r>
              <a:rPr lang="en-US" dirty="0"/>
              <a:t>Begins with the systems review:</a:t>
            </a:r>
          </a:p>
          <a:p>
            <a:pPr lvl="1"/>
            <a:r>
              <a:rPr lang="en-US" sz="2800" dirty="0"/>
              <a:t>Cardiovascular and pulmonary systems.</a:t>
            </a:r>
          </a:p>
          <a:p>
            <a:pPr lvl="1"/>
            <a:r>
              <a:rPr lang="en-US" sz="2800" dirty="0"/>
              <a:t>Integumentary system.</a:t>
            </a:r>
          </a:p>
          <a:p>
            <a:pPr lvl="1"/>
            <a:r>
              <a:rPr lang="en-US" sz="2800" dirty="0"/>
              <a:t>Musculoskeletal system.</a:t>
            </a:r>
          </a:p>
          <a:p>
            <a:pPr lvl="1"/>
            <a:r>
              <a:rPr lang="en-US" sz="2800" dirty="0"/>
              <a:t>Neuromuscular system.</a:t>
            </a:r>
          </a:p>
          <a:p>
            <a:pPr lvl="1"/>
            <a:r>
              <a:rPr lang="en-US" sz="2800" dirty="0"/>
              <a:t>Neurologic system.</a:t>
            </a:r>
          </a:p>
          <a:p>
            <a:pPr lvl="1"/>
            <a:r>
              <a:rPr lang="en-US" sz="2800" dirty="0"/>
              <a:t>Communication ability, affect, cognition, language, ability to read, and learning style.</a:t>
            </a:r>
          </a:p>
          <a:p>
            <a:pPr lvl="1"/>
            <a:r>
              <a:rPr lang="en-US" sz="2800" dirty="0"/>
              <a:t>Movement.</a:t>
            </a:r>
          </a:p>
        </p:txBody>
      </p:sp>
    </p:spTree>
    <p:extLst>
      <p:ext uri="{BB962C8B-B14F-4D97-AF65-F5344CB8AC3E}">
        <p14:creationId xmlns:p14="http://schemas.microsoft.com/office/powerpoint/2010/main" val="2756600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4806-22B0-0ED1-C95D-8DD681BB3E04}"/>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D679C3EF-9588-66E3-9E62-CC96896BCA97}"/>
              </a:ext>
            </a:extLst>
          </p:cNvPr>
          <p:cNvSpPr>
            <a:spLocks noGrp="1"/>
          </p:cNvSpPr>
          <p:nvPr>
            <p:ph idx="1"/>
          </p:nvPr>
        </p:nvSpPr>
        <p:spPr/>
        <p:txBody>
          <a:bodyPr>
            <a:normAutofit lnSpcReduction="10000"/>
          </a:bodyPr>
          <a:lstStyle/>
          <a:p>
            <a:r>
              <a:rPr lang="en-US" dirty="0"/>
              <a:t>Explain the difference between the review of systems and the physical examination/systems review.</a:t>
            </a:r>
          </a:p>
          <a:p>
            <a:r>
              <a:rPr lang="en-US" dirty="0"/>
              <a:t>The PT sees in the history that the patient has smoked two packs per day for 10 years, so the PT auscultates the lungs and finds crackles in the right and left lower lobes. (Review of systems or physical exam/systems review?)</a:t>
            </a:r>
          </a:p>
          <a:p>
            <a:r>
              <a:rPr lang="en-US" dirty="0"/>
              <a:t>The patient self-referred to physical therapy for generalized joint pain and fear of falling. The PT scans the patient for joint deformities and asks questions about recent falls or loss of balance. (Review of systems or physical exam/systems review?)</a:t>
            </a:r>
          </a:p>
          <a:p>
            <a:endParaRPr lang="en-US" dirty="0"/>
          </a:p>
          <a:p>
            <a:endParaRPr lang="en-US" dirty="0"/>
          </a:p>
        </p:txBody>
      </p:sp>
    </p:spTree>
    <p:extLst>
      <p:ext uri="{BB962C8B-B14F-4D97-AF65-F5344CB8AC3E}">
        <p14:creationId xmlns:p14="http://schemas.microsoft.com/office/powerpoint/2010/main" val="456351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D1BD-9C99-D712-6283-8D60E2AAE85C}"/>
              </a:ext>
            </a:extLst>
          </p:cNvPr>
          <p:cNvSpPr>
            <a:spLocks noGrp="1"/>
          </p:cNvSpPr>
          <p:nvPr>
            <p:ph type="title"/>
          </p:nvPr>
        </p:nvSpPr>
        <p:spPr/>
        <p:txBody>
          <a:bodyPr/>
          <a:lstStyle/>
          <a:p>
            <a:r>
              <a:rPr lang="en-US" dirty="0"/>
              <a:t>Tests and Measures</a:t>
            </a:r>
          </a:p>
        </p:txBody>
      </p:sp>
      <p:sp>
        <p:nvSpPr>
          <p:cNvPr id="3" name="Content Placeholder 2">
            <a:extLst>
              <a:ext uri="{FF2B5EF4-FFF2-40B4-BE49-F238E27FC236}">
                <a16:creationId xmlns:a16="http://schemas.microsoft.com/office/drawing/2014/main" id="{72F0DEDB-A455-B1CA-672F-E7A61D6BE08C}"/>
              </a:ext>
            </a:extLst>
          </p:cNvPr>
          <p:cNvSpPr>
            <a:spLocks noGrp="1"/>
          </p:cNvSpPr>
          <p:nvPr>
            <p:ph sz="half" idx="1"/>
          </p:nvPr>
        </p:nvSpPr>
        <p:spPr/>
        <p:txBody>
          <a:bodyPr>
            <a:normAutofit/>
          </a:bodyPr>
          <a:lstStyle/>
          <a:p>
            <a:pPr marL="0" indent="0">
              <a:buNone/>
            </a:pPr>
            <a:r>
              <a:rPr lang="en-US" dirty="0"/>
              <a:t>Physical therapists use measurements (including outcome measures):</a:t>
            </a:r>
          </a:p>
          <a:p>
            <a:pPr lvl="1"/>
            <a:r>
              <a:rPr lang="en-US" sz="2800" dirty="0"/>
              <a:t>To identify impairments and potential causes of impairments in body structures and functions, activity limitations, and participation restrictions. </a:t>
            </a:r>
          </a:p>
          <a:p>
            <a:pPr lvl="1"/>
            <a:endParaRPr lang="en-US" dirty="0"/>
          </a:p>
        </p:txBody>
      </p:sp>
      <p:sp>
        <p:nvSpPr>
          <p:cNvPr id="4" name="Content Placeholder 3">
            <a:extLst>
              <a:ext uri="{FF2B5EF4-FFF2-40B4-BE49-F238E27FC236}">
                <a16:creationId xmlns:a16="http://schemas.microsoft.com/office/drawing/2014/main" id="{9D04F29A-C6BA-581B-0261-7D025C87DA2C}"/>
              </a:ext>
            </a:extLst>
          </p:cNvPr>
          <p:cNvSpPr>
            <a:spLocks noGrp="1"/>
          </p:cNvSpPr>
          <p:nvPr>
            <p:ph sz="half" idx="2"/>
          </p:nvPr>
        </p:nvSpPr>
        <p:spPr>
          <a:xfrm>
            <a:off x="5852160" y="1463040"/>
            <a:ext cx="5187142" cy="4572000"/>
          </a:xfrm>
        </p:spPr>
        <p:txBody>
          <a:bodyPr>
            <a:normAutofit/>
          </a:bodyPr>
          <a:lstStyle/>
          <a:p>
            <a:pPr marL="0" indent="0">
              <a:buNone/>
            </a:pPr>
            <a:r>
              <a:rPr lang="en-US" dirty="0"/>
              <a:t>The results of tests and measures:</a:t>
            </a:r>
          </a:p>
          <a:p>
            <a:r>
              <a:rPr lang="en-US" dirty="0"/>
              <a:t>Inform risk identification and prevention and health promotion activities. </a:t>
            </a:r>
          </a:p>
          <a:p>
            <a:r>
              <a:rPr lang="en-US" dirty="0"/>
              <a:t>Contribute to outcome assessment.</a:t>
            </a:r>
          </a:p>
          <a:p>
            <a:r>
              <a:rPr lang="en-US" dirty="0"/>
              <a:t>Help the PT determine change in the individual’s status.</a:t>
            </a:r>
          </a:p>
          <a:p>
            <a:endParaRPr lang="en-US" dirty="0"/>
          </a:p>
        </p:txBody>
      </p:sp>
    </p:spTree>
    <p:extLst>
      <p:ext uri="{BB962C8B-B14F-4D97-AF65-F5344CB8AC3E}">
        <p14:creationId xmlns:p14="http://schemas.microsoft.com/office/powerpoint/2010/main" val="268305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964F-217F-053D-149C-77817C1AB472}"/>
              </a:ext>
            </a:extLst>
          </p:cNvPr>
          <p:cNvSpPr>
            <a:spLocks noGrp="1"/>
          </p:cNvSpPr>
          <p:nvPr>
            <p:ph type="title"/>
          </p:nvPr>
        </p:nvSpPr>
        <p:spPr/>
        <p:txBody>
          <a:bodyPr/>
          <a:lstStyle/>
          <a:p>
            <a:r>
              <a:rPr lang="en-US" dirty="0"/>
              <a:t>Tests and Measures</a:t>
            </a:r>
          </a:p>
        </p:txBody>
      </p:sp>
      <p:sp>
        <p:nvSpPr>
          <p:cNvPr id="3" name="Content Placeholder 2">
            <a:extLst>
              <a:ext uri="{FF2B5EF4-FFF2-40B4-BE49-F238E27FC236}">
                <a16:creationId xmlns:a16="http://schemas.microsoft.com/office/drawing/2014/main" id="{E2DFC7AA-0FD1-027C-FEA9-33C3817A831D}"/>
              </a:ext>
            </a:extLst>
          </p:cNvPr>
          <p:cNvSpPr>
            <a:spLocks noGrp="1"/>
          </p:cNvSpPr>
          <p:nvPr>
            <p:ph idx="1"/>
          </p:nvPr>
        </p:nvSpPr>
        <p:spPr>
          <a:xfrm>
            <a:off x="640080" y="1463040"/>
            <a:ext cx="10058400" cy="4422371"/>
          </a:xfrm>
        </p:spPr>
        <p:txBody>
          <a:bodyPr/>
          <a:lstStyle/>
          <a:p>
            <a:pPr marL="0" indent="0">
              <a:buNone/>
            </a:pPr>
            <a:r>
              <a:rPr lang="en-US" dirty="0"/>
              <a:t>Tests and measures are a component of the physical examination used to:</a:t>
            </a:r>
          </a:p>
          <a:p>
            <a:pPr lvl="1"/>
            <a:r>
              <a:rPr lang="en-US" sz="2800" dirty="0"/>
              <a:t>Confirm or reject a clinical hypothesis regarding the factors that contribute to making the individual’s current level of function less than optimal.</a:t>
            </a:r>
          </a:p>
          <a:p>
            <a:pPr lvl="1"/>
            <a:r>
              <a:rPr lang="en-US" sz="2800" dirty="0"/>
              <a:t>Support the physical therapist’s clinical judgments about the diagnosis, prognosis, and development of an effective management plan.</a:t>
            </a:r>
          </a:p>
        </p:txBody>
      </p:sp>
    </p:spTree>
    <p:extLst>
      <p:ext uri="{BB962C8B-B14F-4D97-AF65-F5344CB8AC3E}">
        <p14:creationId xmlns:p14="http://schemas.microsoft.com/office/powerpoint/2010/main" val="2071376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42DE6-478C-4284-848E-7080C99F4733}"/>
              </a:ext>
            </a:extLst>
          </p:cNvPr>
          <p:cNvSpPr>
            <a:spLocks noGrp="1"/>
          </p:cNvSpPr>
          <p:nvPr>
            <p:ph type="title"/>
          </p:nvPr>
        </p:nvSpPr>
        <p:spPr>
          <a:xfrm>
            <a:off x="640080" y="457200"/>
            <a:ext cx="6874625" cy="914400"/>
          </a:xfrm>
        </p:spPr>
        <p:txBody>
          <a:bodyPr/>
          <a:lstStyle/>
          <a:p>
            <a:r>
              <a:rPr lang="en-US" dirty="0"/>
              <a:t>26 Categories of Tests and Measures</a:t>
            </a:r>
          </a:p>
        </p:txBody>
      </p:sp>
      <p:sp>
        <p:nvSpPr>
          <p:cNvPr id="3" name="Content Placeholder 2">
            <a:extLst>
              <a:ext uri="{FF2B5EF4-FFF2-40B4-BE49-F238E27FC236}">
                <a16:creationId xmlns:a16="http://schemas.microsoft.com/office/drawing/2014/main" id="{29305E9B-13C5-C3E9-4F8E-A9A63A277264}"/>
              </a:ext>
            </a:extLst>
          </p:cNvPr>
          <p:cNvSpPr>
            <a:spLocks noGrp="1"/>
          </p:cNvSpPr>
          <p:nvPr>
            <p:ph sz="half" idx="1"/>
          </p:nvPr>
        </p:nvSpPr>
        <p:spPr/>
        <p:txBody>
          <a:bodyPr>
            <a:normAutofit fontScale="70000" lnSpcReduction="20000"/>
          </a:bodyPr>
          <a:lstStyle/>
          <a:p>
            <a:r>
              <a:rPr lang="en-US" dirty="0"/>
              <a:t>Aerobic capacity/endurance.</a:t>
            </a:r>
          </a:p>
          <a:p>
            <a:r>
              <a:rPr lang="en-US" dirty="0"/>
              <a:t>Anthropometric characteristics.</a:t>
            </a:r>
          </a:p>
          <a:p>
            <a:r>
              <a:rPr lang="en-US" dirty="0"/>
              <a:t>Adaptive and assistive technology.</a:t>
            </a:r>
          </a:p>
          <a:p>
            <a:r>
              <a:rPr lang="en-US" dirty="0"/>
              <a:t>Balance.</a:t>
            </a:r>
          </a:p>
          <a:p>
            <a:r>
              <a:rPr lang="en-US" dirty="0"/>
              <a:t>Circulation (arterial, venous, lymphatic).</a:t>
            </a:r>
          </a:p>
          <a:p>
            <a:r>
              <a:rPr lang="en-US" dirty="0"/>
              <a:t>Cognitive and mental function.</a:t>
            </a:r>
          </a:p>
          <a:p>
            <a:r>
              <a:rPr lang="en-US" dirty="0"/>
              <a:t>Community, social, and civic life.</a:t>
            </a:r>
          </a:p>
          <a:p>
            <a:r>
              <a:rPr lang="en-US" dirty="0"/>
              <a:t>Cranial and peripheral nerve integrity.</a:t>
            </a:r>
          </a:p>
          <a:p>
            <a:r>
              <a:rPr lang="en-US" dirty="0"/>
              <a:t>Education life.</a:t>
            </a:r>
          </a:p>
          <a:p>
            <a:r>
              <a:rPr lang="en-US" dirty="0"/>
              <a:t>Environmental factors.</a:t>
            </a:r>
          </a:p>
          <a:p>
            <a:r>
              <a:rPr lang="en-US" dirty="0"/>
              <a:t>Gait.</a:t>
            </a:r>
          </a:p>
          <a:p>
            <a:r>
              <a:rPr lang="en-US" dirty="0"/>
              <a:t>Integumentary integrity.</a:t>
            </a:r>
          </a:p>
          <a:p>
            <a:r>
              <a:rPr lang="en-US" dirty="0"/>
              <a:t>Joint integrity and mobility.</a:t>
            </a:r>
          </a:p>
          <a:p>
            <a:r>
              <a:rPr lang="en-US" dirty="0"/>
              <a:t>Mobility (e.g., Locomotion).</a:t>
            </a:r>
          </a:p>
          <a:p>
            <a:pPr marL="0" indent="0">
              <a:buNone/>
            </a:pPr>
            <a:endParaRPr lang="en-US" dirty="0"/>
          </a:p>
        </p:txBody>
      </p:sp>
      <p:sp>
        <p:nvSpPr>
          <p:cNvPr id="5" name="Content Placeholder 4">
            <a:extLst>
              <a:ext uri="{FF2B5EF4-FFF2-40B4-BE49-F238E27FC236}">
                <a16:creationId xmlns:a16="http://schemas.microsoft.com/office/drawing/2014/main" id="{D8A0019C-0BEF-495C-E631-C319F564D9F2}"/>
              </a:ext>
            </a:extLst>
          </p:cNvPr>
          <p:cNvSpPr>
            <a:spLocks noGrp="1"/>
          </p:cNvSpPr>
          <p:nvPr>
            <p:ph sz="half" idx="2"/>
          </p:nvPr>
        </p:nvSpPr>
        <p:spPr/>
        <p:txBody>
          <a:bodyPr>
            <a:normAutofit fontScale="70000" lnSpcReduction="20000"/>
          </a:bodyPr>
          <a:lstStyle/>
          <a:p>
            <a:r>
              <a:rPr lang="en-US" dirty="0"/>
              <a:t>Motor function.</a:t>
            </a:r>
          </a:p>
          <a:p>
            <a:r>
              <a:rPr lang="en-US" dirty="0"/>
              <a:t>Muscle performance (strength, power, endurance, and length).</a:t>
            </a:r>
          </a:p>
          <a:p>
            <a:r>
              <a:rPr lang="en-US" dirty="0"/>
              <a:t>Neuromotor development and sensory processing.</a:t>
            </a:r>
          </a:p>
          <a:p>
            <a:r>
              <a:rPr lang="en-US" dirty="0"/>
              <a:t>Pain.</a:t>
            </a:r>
          </a:p>
          <a:p>
            <a:r>
              <a:rPr lang="en-US" dirty="0"/>
              <a:t>Posture.</a:t>
            </a:r>
          </a:p>
          <a:p>
            <a:r>
              <a:rPr lang="en-US" dirty="0"/>
              <a:t>Range of motion.</a:t>
            </a:r>
          </a:p>
          <a:p>
            <a:r>
              <a:rPr lang="en-US" dirty="0"/>
              <a:t>Reflex integrity.</a:t>
            </a:r>
          </a:p>
          <a:p>
            <a:r>
              <a:rPr lang="en-US" dirty="0"/>
              <a:t>Self-care and domestic life.</a:t>
            </a:r>
          </a:p>
          <a:p>
            <a:r>
              <a:rPr lang="en-US" dirty="0"/>
              <a:t>Sensory integrity.</a:t>
            </a:r>
          </a:p>
          <a:p>
            <a:r>
              <a:rPr lang="en-US" dirty="0"/>
              <a:t>Skeletal integrity.</a:t>
            </a:r>
          </a:p>
          <a:p>
            <a:r>
              <a:rPr lang="en-US" dirty="0"/>
              <a:t>Ventilation and respiration.</a:t>
            </a:r>
          </a:p>
          <a:p>
            <a:r>
              <a:rPr lang="en-US" dirty="0"/>
              <a:t>Work/community integration.</a:t>
            </a:r>
          </a:p>
          <a:p>
            <a:endParaRPr lang="en-US" dirty="0"/>
          </a:p>
        </p:txBody>
      </p:sp>
    </p:spTree>
    <p:extLst>
      <p:ext uri="{BB962C8B-B14F-4D97-AF65-F5344CB8AC3E}">
        <p14:creationId xmlns:p14="http://schemas.microsoft.com/office/powerpoint/2010/main" val="164968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3785-035D-31EB-85E7-849DB4332DA9}"/>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81A798CA-3953-FA20-F3D5-ACC5D057EA8E}"/>
              </a:ext>
            </a:extLst>
          </p:cNvPr>
          <p:cNvSpPr>
            <a:spLocks noGrp="1"/>
          </p:cNvSpPr>
          <p:nvPr>
            <p:ph idx="1"/>
          </p:nvPr>
        </p:nvSpPr>
        <p:spPr/>
        <p:txBody>
          <a:bodyPr/>
          <a:lstStyle/>
          <a:p>
            <a:r>
              <a:rPr lang="en-US" dirty="0"/>
              <a:t>In your </a:t>
            </a:r>
            <a:r>
              <a:rPr lang="en-US"/>
              <a:t>own terms, </a:t>
            </a:r>
            <a:r>
              <a:rPr lang="en-US" dirty="0"/>
              <a:t>describe physical therapist practice.</a:t>
            </a:r>
          </a:p>
        </p:txBody>
      </p:sp>
    </p:spTree>
    <p:extLst>
      <p:ext uri="{BB962C8B-B14F-4D97-AF65-F5344CB8AC3E}">
        <p14:creationId xmlns:p14="http://schemas.microsoft.com/office/powerpoint/2010/main" val="3339623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F600-24A2-F42F-D9A4-CCBF51F682EB}"/>
              </a:ext>
            </a:extLst>
          </p:cNvPr>
          <p:cNvSpPr>
            <a:spLocks noGrp="1"/>
          </p:cNvSpPr>
          <p:nvPr>
            <p:ph type="title"/>
          </p:nvPr>
        </p:nvSpPr>
        <p:spPr>
          <a:xfrm>
            <a:off x="640080" y="457200"/>
            <a:ext cx="10058400" cy="914400"/>
          </a:xfrm>
        </p:spPr>
        <p:txBody>
          <a:bodyPr anchor="t">
            <a:normAutofit/>
          </a:bodyPr>
          <a:lstStyle/>
          <a:p>
            <a:r>
              <a:rPr lang="en-US" dirty="0"/>
              <a:t>Types of Measures</a:t>
            </a:r>
          </a:p>
        </p:txBody>
      </p:sp>
      <p:grpSp>
        <p:nvGrpSpPr>
          <p:cNvPr id="3" name="Group 2">
            <a:extLst>
              <a:ext uri="{FF2B5EF4-FFF2-40B4-BE49-F238E27FC236}">
                <a16:creationId xmlns:a16="http://schemas.microsoft.com/office/drawing/2014/main" id="{A6E99E34-CD6E-8701-F2DC-1DFF4F53367D}"/>
              </a:ext>
            </a:extLst>
          </p:cNvPr>
          <p:cNvGrpSpPr/>
          <p:nvPr/>
        </p:nvGrpSpPr>
        <p:grpSpPr>
          <a:xfrm>
            <a:off x="617368" y="1240929"/>
            <a:ext cx="10081111" cy="4621992"/>
            <a:chOff x="617368" y="1240929"/>
            <a:chExt cx="10081111" cy="4621992"/>
          </a:xfrm>
        </p:grpSpPr>
        <p:sp>
          <p:nvSpPr>
            <p:cNvPr id="4" name="Freeform: Shape 3">
              <a:extLst>
                <a:ext uri="{FF2B5EF4-FFF2-40B4-BE49-F238E27FC236}">
                  <a16:creationId xmlns:a16="http://schemas.microsoft.com/office/drawing/2014/main" id="{9A2894F3-D5C7-3DDE-E2E1-943CB3531D79}"/>
                </a:ext>
              </a:extLst>
            </p:cNvPr>
            <p:cNvSpPr/>
            <p:nvPr/>
          </p:nvSpPr>
          <p:spPr>
            <a:xfrm>
              <a:off x="640080" y="4239491"/>
              <a:ext cx="10058399" cy="1623430"/>
            </a:xfrm>
            <a:custGeom>
              <a:avLst/>
              <a:gdLst>
                <a:gd name="connsiteX0" fmla="*/ 0 w 10058399"/>
                <a:gd name="connsiteY0" fmla="*/ 341328 h 2047926"/>
                <a:gd name="connsiteX1" fmla="*/ 341328 w 10058399"/>
                <a:gd name="connsiteY1" fmla="*/ 0 h 2047926"/>
                <a:gd name="connsiteX2" fmla="*/ 9717071 w 10058399"/>
                <a:gd name="connsiteY2" fmla="*/ 0 h 2047926"/>
                <a:gd name="connsiteX3" fmla="*/ 10058399 w 10058399"/>
                <a:gd name="connsiteY3" fmla="*/ 341328 h 2047926"/>
                <a:gd name="connsiteX4" fmla="*/ 10058399 w 10058399"/>
                <a:gd name="connsiteY4" fmla="*/ 1706598 h 2047926"/>
                <a:gd name="connsiteX5" fmla="*/ 9717071 w 10058399"/>
                <a:gd name="connsiteY5" fmla="*/ 2047926 h 2047926"/>
                <a:gd name="connsiteX6" fmla="*/ 341328 w 10058399"/>
                <a:gd name="connsiteY6" fmla="*/ 2047926 h 2047926"/>
                <a:gd name="connsiteX7" fmla="*/ 0 w 10058399"/>
                <a:gd name="connsiteY7" fmla="*/ 1706598 h 2047926"/>
                <a:gd name="connsiteX8" fmla="*/ 0 w 10058399"/>
                <a:gd name="connsiteY8" fmla="*/ 341328 h 204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2047926">
                  <a:moveTo>
                    <a:pt x="0" y="341328"/>
                  </a:moveTo>
                  <a:cubicBezTo>
                    <a:pt x="0" y="152818"/>
                    <a:pt x="152818" y="0"/>
                    <a:pt x="341328" y="0"/>
                  </a:cubicBezTo>
                  <a:lnTo>
                    <a:pt x="9717071" y="0"/>
                  </a:lnTo>
                  <a:cubicBezTo>
                    <a:pt x="9905581" y="0"/>
                    <a:pt x="10058399" y="152818"/>
                    <a:pt x="10058399" y="341328"/>
                  </a:cubicBezTo>
                  <a:lnTo>
                    <a:pt x="10058399" y="1706598"/>
                  </a:lnTo>
                  <a:cubicBezTo>
                    <a:pt x="10058399" y="1895108"/>
                    <a:pt x="9905581" y="2047926"/>
                    <a:pt x="9717071" y="2047926"/>
                  </a:cubicBezTo>
                  <a:lnTo>
                    <a:pt x="341328" y="2047926"/>
                  </a:lnTo>
                  <a:cubicBezTo>
                    <a:pt x="152818" y="2047926"/>
                    <a:pt x="0" y="1895108"/>
                    <a:pt x="0" y="1706598"/>
                  </a:cubicBezTo>
                  <a:lnTo>
                    <a:pt x="0" y="3413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163576" rIns="163576" bIns="1105622" numCol="1" spcCol="1270" anchor="ctr" anchorCtr="0">
              <a:noAutofit/>
            </a:bodyPr>
            <a:lstStyle/>
            <a:p>
              <a:pPr marL="0" lvl="0" indent="0" defTabSz="1022350">
                <a:lnSpc>
                  <a:spcPct val="90000"/>
                </a:lnSpc>
                <a:spcBef>
                  <a:spcPct val="0"/>
                </a:spcBef>
                <a:spcAft>
                  <a:spcPct val="35000"/>
                </a:spcAft>
                <a:buNone/>
              </a:pPr>
              <a:r>
                <a:rPr lang="en-US" sz="2200" b="1" kern="1200" dirty="0"/>
                <a:t>Properties of Tests and Measures</a:t>
              </a:r>
            </a:p>
          </p:txBody>
        </p:sp>
        <p:sp>
          <p:nvSpPr>
            <p:cNvPr id="5" name="Freeform: Shape 4">
              <a:extLst>
                <a:ext uri="{FF2B5EF4-FFF2-40B4-BE49-F238E27FC236}">
                  <a16:creationId xmlns:a16="http://schemas.microsoft.com/office/drawing/2014/main" id="{A887970F-DE11-C308-20DF-4AB5B6792DA1}"/>
                </a:ext>
              </a:extLst>
            </p:cNvPr>
            <p:cNvSpPr/>
            <p:nvPr/>
          </p:nvSpPr>
          <p:spPr>
            <a:xfrm>
              <a:off x="770747" y="4775728"/>
              <a:ext cx="4435684" cy="942046"/>
            </a:xfrm>
            <a:custGeom>
              <a:avLst/>
              <a:gdLst>
                <a:gd name="connsiteX0" fmla="*/ 0 w 4530481"/>
                <a:gd name="connsiteY0" fmla="*/ 157011 h 942046"/>
                <a:gd name="connsiteX1" fmla="*/ 157011 w 4530481"/>
                <a:gd name="connsiteY1" fmla="*/ 0 h 942046"/>
                <a:gd name="connsiteX2" fmla="*/ 4373470 w 4530481"/>
                <a:gd name="connsiteY2" fmla="*/ 0 h 942046"/>
                <a:gd name="connsiteX3" fmla="*/ 4530481 w 4530481"/>
                <a:gd name="connsiteY3" fmla="*/ 157011 h 942046"/>
                <a:gd name="connsiteX4" fmla="*/ 4530481 w 4530481"/>
                <a:gd name="connsiteY4" fmla="*/ 785035 h 942046"/>
                <a:gd name="connsiteX5" fmla="*/ 4373470 w 4530481"/>
                <a:gd name="connsiteY5" fmla="*/ 942046 h 942046"/>
                <a:gd name="connsiteX6" fmla="*/ 157011 w 4530481"/>
                <a:gd name="connsiteY6" fmla="*/ 942046 h 942046"/>
                <a:gd name="connsiteX7" fmla="*/ 0 w 4530481"/>
                <a:gd name="connsiteY7" fmla="*/ 785035 h 942046"/>
                <a:gd name="connsiteX8" fmla="*/ 0 w 4530481"/>
                <a:gd name="connsiteY8" fmla="*/ 157011 h 94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0481" h="942046">
                  <a:moveTo>
                    <a:pt x="0" y="157011"/>
                  </a:moveTo>
                  <a:cubicBezTo>
                    <a:pt x="0" y="70296"/>
                    <a:pt x="70296" y="0"/>
                    <a:pt x="157011" y="0"/>
                  </a:cubicBezTo>
                  <a:lnTo>
                    <a:pt x="4373470" y="0"/>
                  </a:lnTo>
                  <a:cubicBezTo>
                    <a:pt x="4460185" y="0"/>
                    <a:pt x="4530481" y="70296"/>
                    <a:pt x="4530481" y="157011"/>
                  </a:cubicBezTo>
                  <a:lnTo>
                    <a:pt x="4530481" y="785035"/>
                  </a:lnTo>
                  <a:cubicBezTo>
                    <a:pt x="4530481" y="871750"/>
                    <a:pt x="4460185" y="942046"/>
                    <a:pt x="4373470" y="942046"/>
                  </a:cubicBezTo>
                  <a:lnTo>
                    <a:pt x="157011" y="942046"/>
                  </a:lnTo>
                  <a:cubicBezTo>
                    <a:pt x="70296" y="942046"/>
                    <a:pt x="0" y="871750"/>
                    <a:pt x="0" y="785035"/>
                  </a:cubicBezTo>
                  <a:lnTo>
                    <a:pt x="0" y="15701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8227" tIns="71387" rIns="188227" bIns="71387" numCol="1" spcCol="1270" anchor="ctr" anchorCtr="0">
              <a:noAutofit/>
            </a:bodyPr>
            <a:lstStyle/>
            <a:p>
              <a:pPr marL="0" lvl="0" indent="0" defTabSz="889000">
                <a:lnSpc>
                  <a:spcPct val="90000"/>
                </a:lnSpc>
                <a:spcBef>
                  <a:spcPct val="0"/>
                </a:spcBef>
                <a:spcAft>
                  <a:spcPct val="35000"/>
                </a:spcAft>
                <a:buNone/>
              </a:pPr>
              <a:r>
                <a:rPr lang="en-US" sz="2000" kern="1200" dirty="0"/>
                <a:t>Reliability: Consistent time after time, with as little variation as possible. </a:t>
              </a:r>
            </a:p>
          </p:txBody>
        </p:sp>
        <p:sp>
          <p:nvSpPr>
            <p:cNvPr id="6" name="Freeform: Shape 5">
              <a:extLst>
                <a:ext uri="{FF2B5EF4-FFF2-40B4-BE49-F238E27FC236}">
                  <a16:creationId xmlns:a16="http://schemas.microsoft.com/office/drawing/2014/main" id="{2FF66EA4-F368-0D57-298A-D8193A7AC2A4}"/>
                </a:ext>
              </a:extLst>
            </p:cNvPr>
            <p:cNvSpPr/>
            <p:nvPr/>
          </p:nvSpPr>
          <p:spPr>
            <a:xfrm>
              <a:off x="5403729" y="4775728"/>
              <a:ext cx="5097451" cy="942046"/>
            </a:xfrm>
            <a:custGeom>
              <a:avLst/>
              <a:gdLst>
                <a:gd name="connsiteX0" fmla="*/ 0 w 5520332"/>
                <a:gd name="connsiteY0" fmla="*/ 157011 h 942046"/>
                <a:gd name="connsiteX1" fmla="*/ 157011 w 5520332"/>
                <a:gd name="connsiteY1" fmla="*/ 0 h 942046"/>
                <a:gd name="connsiteX2" fmla="*/ 5363321 w 5520332"/>
                <a:gd name="connsiteY2" fmla="*/ 0 h 942046"/>
                <a:gd name="connsiteX3" fmla="*/ 5520332 w 5520332"/>
                <a:gd name="connsiteY3" fmla="*/ 157011 h 942046"/>
                <a:gd name="connsiteX4" fmla="*/ 5520332 w 5520332"/>
                <a:gd name="connsiteY4" fmla="*/ 785035 h 942046"/>
                <a:gd name="connsiteX5" fmla="*/ 5363321 w 5520332"/>
                <a:gd name="connsiteY5" fmla="*/ 942046 h 942046"/>
                <a:gd name="connsiteX6" fmla="*/ 157011 w 5520332"/>
                <a:gd name="connsiteY6" fmla="*/ 942046 h 942046"/>
                <a:gd name="connsiteX7" fmla="*/ 0 w 5520332"/>
                <a:gd name="connsiteY7" fmla="*/ 785035 h 942046"/>
                <a:gd name="connsiteX8" fmla="*/ 0 w 5520332"/>
                <a:gd name="connsiteY8" fmla="*/ 157011 h 94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332" h="942046">
                  <a:moveTo>
                    <a:pt x="0" y="157011"/>
                  </a:moveTo>
                  <a:cubicBezTo>
                    <a:pt x="0" y="70296"/>
                    <a:pt x="70296" y="0"/>
                    <a:pt x="157011" y="0"/>
                  </a:cubicBezTo>
                  <a:lnTo>
                    <a:pt x="5363321" y="0"/>
                  </a:lnTo>
                  <a:cubicBezTo>
                    <a:pt x="5450036" y="0"/>
                    <a:pt x="5520332" y="70296"/>
                    <a:pt x="5520332" y="157011"/>
                  </a:cubicBezTo>
                  <a:lnTo>
                    <a:pt x="5520332" y="785035"/>
                  </a:lnTo>
                  <a:cubicBezTo>
                    <a:pt x="5520332" y="871750"/>
                    <a:pt x="5450036" y="942046"/>
                    <a:pt x="5363321" y="942046"/>
                  </a:cubicBezTo>
                  <a:lnTo>
                    <a:pt x="157011" y="942046"/>
                  </a:lnTo>
                  <a:cubicBezTo>
                    <a:pt x="70296" y="942046"/>
                    <a:pt x="0" y="871750"/>
                    <a:pt x="0" y="785035"/>
                  </a:cubicBezTo>
                  <a:lnTo>
                    <a:pt x="0" y="15701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8227" tIns="71387" rIns="188227" bIns="71387" numCol="1" spcCol="1270" anchor="ctr" anchorCtr="0">
              <a:noAutofit/>
            </a:bodyPr>
            <a:lstStyle/>
            <a:p>
              <a:pPr marL="0" lvl="0" indent="0" defTabSz="889000">
                <a:lnSpc>
                  <a:spcPct val="90000"/>
                </a:lnSpc>
                <a:spcBef>
                  <a:spcPct val="0"/>
                </a:spcBef>
                <a:spcAft>
                  <a:spcPct val="35000"/>
                </a:spcAft>
                <a:buNone/>
              </a:pPr>
              <a:r>
                <a:rPr lang="en-US" sz="2000" kern="1200" dirty="0"/>
                <a:t>Validity: The degree to which a useful (meaningful) interpretation can be inferred from a measurement.</a:t>
              </a:r>
            </a:p>
          </p:txBody>
        </p:sp>
        <p:sp>
          <p:nvSpPr>
            <p:cNvPr id="7" name="Freeform: Shape 6">
              <a:extLst>
                <a:ext uri="{FF2B5EF4-FFF2-40B4-BE49-F238E27FC236}">
                  <a16:creationId xmlns:a16="http://schemas.microsoft.com/office/drawing/2014/main" id="{1AD47142-4798-C206-3C1A-1ECE4EE74AA8}"/>
                </a:ext>
              </a:extLst>
            </p:cNvPr>
            <p:cNvSpPr/>
            <p:nvPr/>
          </p:nvSpPr>
          <p:spPr>
            <a:xfrm>
              <a:off x="640080" y="2690247"/>
              <a:ext cx="10058399" cy="1268769"/>
            </a:xfrm>
            <a:custGeom>
              <a:avLst/>
              <a:gdLst>
                <a:gd name="connsiteX0" fmla="*/ 0 w 10058399"/>
                <a:gd name="connsiteY0" fmla="*/ 234039 h 1404204"/>
                <a:gd name="connsiteX1" fmla="*/ 234039 w 10058399"/>
                <a:gd name="connsiteY1" fmla="*/ 0 h 1404204"/>
                <a:gd name="connsiteX2" fmla="*/ 9824360 w 10058399"/>
                <a:gd name="connsiteY2" fmla="*/ 0 h 1404204"/>
                <a:gd name="connsiteX3" fmla="*/ 10058399 w 10058399"/>
                <a:gd name="connsiteY3" fmla="*/ 234039 h 1404204"/>
                <a:gd name="connsiteX4" fmla="*/ 10058399 w 10058399"/>
                <a:gd name="connsiteY4" fmla="*/ 1170165 h 1404204"/>
                <a:gd name="connsiteX5" fmla="*/ 9824360 w 10058399"/>
                <a:gd name="connsiteY5" fmla="*/ 1404204 h 1404204"/>
                <a:gd name="connsiteX6" fmla="*/ 234039 w 10058399"/>
                <a:gd name="connsiteY6" fmla="*/ 1404204 h 1404204"/>
                <a:gd name="connsiteX7" fmla="*/ 0 w 10058399"/>
                <a:gd name="connsiteY7" fmla="*/ 1170165 h 1404204"/>
                <a:gd name="connsiteX8" fmla="*/ 0 w 10058399"/>
                <a:gd name="connsiteY8" fmla="*/ 234039 h 140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1404204">
                  <a:moveTo>
                    <a:pt x="10058399" y="1170164"/>
                  </a:moveTo>
                  <a:cubicBezTo>
                    <a:pt x="10058399" y="1299420"/>
                    <a:pt x="9953616" y="1404203"/>
                    <a:pt x="9824360" y="1404203"/>
                  </a:cubicBezTo>
                  <a:lnTo>
                    <a:pt x="234039" y="1404203"/>
                  </a:lnTo>
                  <a:cubicBezTo>
                    <a:pt x="104783" y="1404203"/>
                    <a:pt x="0" y="1299420"/>
                    <a:pt x="0" y="1170164"/>
                  </a:cubicBezTo>
                  <a:lnTo>
                    <a:pt x="0" y="234040"/>
                  </a:lnTo>
                  <a:cubicBezTo>
                    <a:pt x="0" y="104784"/>
                    <a:pt x="104783" y="1"/>
                    <a:pt x="234039" y="1"/>
                  </a:cubicBezTo>
                  <a:lnTo>
                    <a:pt x="9824360" y="1"/>
                  </a:lnTo>
                  <a:cubicBezTo>
                    <a:pt x="9953616" y="1"/>
                    <a:pt x="10058399" y="104784"/>
                    <a:pt x="10058399" y="234040"/>
                  </a:cubicBezTo>
                  <a:lnTo>
                    <a:pt x="10058399" y="11701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124" tIns="232125" rIns="232124" bIns="232124" numCol="1" spcCol="1270" anchor="ctr" anchorCtr="0">
              <a:noAutofit/>
            </a:bodyPr>
            <a:lstStyle/>
            <a:p>
              <a:pPr marL="0" lvl="0" indent="0" defTabSz="1022350">
                <a:lnSpc>
                  <a:spcPct val="90000"/>
                </a:lnSpc>
                <a:spcBef>
                  <a:spcPct val="0"/>
                </a:spcBef>
                <a:spcAft>
                  <a:spcPct val="35000"/>
                </a:spcAft>
                <a:buNone/>
              </a:pPr>
              <a:r>
                <a:rPr lang="en-US" sz="2200" b="1" kern="1200" dirty="0"/>
                <a:t>Self-report measures provide information about the individual's perception of how their impaired body function or structure is limiting activities and participation.</a:t>
              </a:r>
            </a:p>
          </p:txBody>
        </p:sp>
        <p:sp>
          <p:nvSpPr>
            <p:cNvPr id="8" name="Freeform: Shape 7">
              <a:extLst>
                <a:ext uri="{FF2B5EF4-FFF2-40B4-BE49-F238E27FC236}">
                  <a16:creationId xmlns:a16="http://schemas.microsoft.com/office/drawing/2014/main" id="{B7B6D980-FBFA-518D-0C0E-D843E1431BFE}"/>
                </a:ext>
              </a:extLst>
            </p:cNvPr>
            <p:cNvSpPr/>
            <p:nvPr/>
          </p:nvSpPr>
          <p:spPr>
            <a:xfrm>
              <a:off x="617368" y="1240929"/>
              <a:ext cx="10058399" cy="1155467"/>
            </a:xfrm>
            <a:custGeom>
              <a:avLst/>
              <a:gdLst>
                <a:gd name="connsiteX0" fmla="*/ 0 w 10058399"/>
                <a:gd name="connsiteY0" fmla="*/ 246197 h 1477151"/>
                <a:gd name="connsiteX1" fmla="*/ 246197 w 10058399"/>
                <a:gd name="connsiteY1" fmla="*/ 0 h 1477151"/>
                <a:gd name="connsiteX2" fmla="*/ 9812202 w 10058399"/>
                <a:gd name="connsiteY2" fmla="*/ 0 h 1477151"/>
                <a:gd name="connsiteX3" fmla="*/ 10058399 w 10058399"/>
                <a:gd name="connsiteY3" fmla="*/ 246197 h 1477151"/>
                <a:gd name="connsiteX4" fmla="*/ 10058399 w 10058399"/>
                <a:gd name="connsiteY4" fmla="*/ 1230954 h 1477151"/>
                <a:gd name="connsiteX5" fmla="*/ 9812202 w 10058399"/>
                <a:gd name="connsiteY5" fmla="*/ 1477151 h 1477151"/>
                <a:gd name="connsiteX6" fmla="*/ 246197 w 10058399"/>
                <a:gd name="connsiteY6" fmla="*/ 1477151 h 1477151"/>
                <a:gd name="connsiteX7" fmla="*/ 0 w 10058399"/>
                <a:gd name="connsiteY7" fmla="*/ 1230954 h 1477151"/>
                <a:gd name="connsiteX8" fmla="*/ 0 w 10058399"/>
                <a:gd name="connsiteY8" fmla="*/ 246197 h 147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1477151">
                  <a:moveTo>
                    <a:pt x="10058399" y="1230953"/>
                  </a:moveTo>
                  <a:cubicBezTo>
                    <a:pt x="10058399" y="1366924"/>
                    <a:pt x="9948173" y="1477150"/>
                    <a:pt x="9812202" y="1477150"/>
                  </a:cubicBezTo>
                  <a:lnTo>
                    <a:pt x="246197" y="1477150"/>
                  </a:lnTo>
                  <a:cubicBezTo>
                    <a:pt x="110226" y="1477150"/>
                    <a:pt x="0" y="1366924"/>
                    <a:pt x="0" y="1230953"/>
                  </a:cubicBezTo>
                  <a:lnTo>
                    <a:pt x="0" y="246198"/>
                  </a:lnTo>
                  <a:cubicBezTo>
                    <a:pt x="0" y="110227"/>
                    <a:pt x="110226" y="1"/>
                    <a:pt x="246197" y="1"/>
                  </a:cubicBezTo>
                  <a:lnTo>
                    <a:pt x="9812202" y="1"/>
                  </a:lnTo>
                  <a:cubicBezTo>
                    <a:pt x="9948173" y="1"/>
                    <a:pt x="10058399" y="110227"/>
                    <a:pt x="10058399" y="246198"/>
                  </a:cubicBezTo>
                  <a:lnTo>
                    <a:pt x="10058399" y="12309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685" tIns="235686" rIns="235685" bIns="235686" numCol="1" spcCol="1270" anchor="ctr" anchorCtr="0">
              <a:noAutofit/>
            </a:bodyPr>
            <a:lstStyle/>
            <a:p>
              <a:pPr marL="0" lvl="0" indent="0" defTabSz="1022350">
                <a:lnSpc>
                  <a:spcPct val="90000"/>
                </a:lnSpc>
                <a:spcBef>
                  <a:spcPct val="0"/>
                </a:spcBef>
                <a:spcAft>
                  <a:spcPct val="35000"/>
                </a:spcAft>
                <a:buNone/>
              </a:pPr>
              <a:r>
                <a:rPr lang="en-US" sz="2200" b="1" kern="1200" dirty="0"/>
                <a:t>Performance-based measures involve observing the individual performing an activity. </a:t>
              </a:r>
            </a:p>
          </p:txBody>
        </p:sp>
      </p:grpSp>
    </p:spTree>
    <p:extLst>
      <p:ext uri="{BB962C8B-B14F-4D97-AF65-F5344CB8AC3E}">
        <p14:creationId xmlns:p14="http://schemas.microsoft.com/office/powerpoint/2010/main" val="660995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06A9-AC89-A990-A440-8DF6F2D20A5F}"/>
              </a:ext>
            </a:extLst>
          </p:cNvPr>
          <p:cNvSpPr>
            <a:spLocks noGrp="1"/>
          </p:cNvSpPr>
          <p:nvPr>
            <p:ph type="title"/>
          </p:nvPr>
        </p:nvSpPr>
        <p:spPr/>
        <p:txBody>
          <a:bodyPr/>
          <a:lstStyle/>
          <a:p>
            <a:r>
              <a:rPr lang="en-US" dirty="0"/>
              <a:t>Measuring Outcomes</a:t>
            </a:r>
          </a:p>
        </p:txBody>
      </p:sp>
      <p:sp>
        <p:nvSpPr>
          <p:cNvPr id="5" name="Content Placeholder 4">
            <a:extLst>
              <a:ext uri="{FF2B5EF4-FFF2-40B4-BE49-F238E27FC236}">
                <a16:creationId xmlns:a16="http://schemas.microsoft.com/office/drawing/2014/main" id="{629FA39A-628D-A098-3BC2-D12D9C447E4F}"/>
              </a:ext>
            </a:extLst>
          </p:cNvPr>
          <p:cNvSpPr>
            <a:spLocks noGrp="1"/>
          </p:cNvSpPr>
          <p:nvPr>
            <p:ph idx="1"/>
          </p:nvPr>
        </p:nvSpPr>
        <p:spPr/>
        <p:txBody>
          <a:bodyPr>
            <a:normAutofit lnSpcReduction="10000"/>
          </a:bodyPr>
          <a:lstStyle/>
          <a:p>
            <a:pPr marL="0" indent="0">
              <a:buNone/>
            </a:pPr>
            <a:r>
              <a:rPr lang="en-US" dirty="0"/>
              <a:t>When standardized tests and measures are used to determine change in outcome status during and at the end of an episode </a:t>
            </a:r>
            <a:r>
              <a:rPr lang="en-US"/>
              <a:t>of care, </a:t>
            </a:r>
            <a:r>
              <a:rPr lang="en-US" dirty="0"/>
              <a:t>they may be referred to as outcome measures. </a:t>
            </a:r>
          </a:p>
          <a:p>
            <a:pPr marL="0" indent="0">
              <a:buNone/>
            </a:pPr>
            <a:r>
              <a:rPr lang="en-US" dirty="0"/>
              <a:t>These tests may measure:</a:t>
            </a:r>
          </a:p>
          <a:p>
            <a:pPr marL="274320" lvl="1" indent="0">
              <a:buNone/>
            </a:pPr>
            <a:r>
              <a:rPr lang="en-US" dirty="0"/>
              <a:t>•	Functional status (activity limitations and participation </a:t>
            </a:r>
            <a:r>
              <a:rPr lang="en-US"/>
              <a:t>restrictions), </a:t>
            </a:r>
            <a:r>
              <a:rPr lang="en-US" dirty="0"/>
              <a:t>	including changes </a:t>
            </a:r>
            <a:r>
              <a:rPr lang="en-US"/>
              <a:t>in health, wellness, </a:t>
            </a:r>
            <a:r>
              <a:rPr lang="en-US" dirty="0"/>
              <a:t>and fitness.</a:t>
            </a:r>
          </a:p>
          <a:p>
            <a:pPr marL="274320" lvl="1" indent="0">
              <a:buNone/>
            </a:pPr>
            <a:r>
              <a:rPr lang="en-US" dirty="0"/>
              <a:t>•	Impairments of body functions and structures.</a:t>
            </a:r>
          </a:p>
          <a:p>
            <a:pPr marL="274320" lvl="1" indent="0">
              <a:buNone/>
            </a:pPr>
            <a:r>
              <a:rPr lang="en-US" dirty="0"/>
              <a:t>•	Adverse outcomes and complications.</a:t>
            </a:r>
          </a:p>
          <a:p>
            <a:pPr marL="274320" lvl="1" indent="0">
              <a:buNone/>
            </a:pPr>
            <a:r>
              <a:rPr lang="en-US" dirty="0"/>
              <a:t>•	Morbidity and mortality.</a:t>
            </a:r>
          </a:p>
          <a:p>
            <a:pPr marL="274320" lvl="1" indent="0">
              <a:buNone/>
            </a:pPr>
            <a:r>
              <a:rPr lang="en-US" dirty="0"/>
              <a:t>•	The individual’s self-reported outcomes.</a:t>
            </a:r>
          </a:p>
          <a:p>
            <a:pPr marL="274320" lvl="1" indent="0">
              <a:buNone/>
            </a:pPr>
            <a:r>
              <a:rPr lang="en-US" dirty="0"/>
              <a:t>•	The individual’s satisfaction with the care/services received.</a:t>
            </a:r>
          </a:p>
          <a:p>
            <a:pPr marL="0" indent="0">
              <a:buNone/>
            </a:pPr>
            <a:endParaRPr lang="en-US" dirty="0"/>
          </a:p>
        </p:txBody>
      </p:sp>
    </p:spTree>
    <p:extLst>
      <p:ext uri="{BB962C8B-B14F-4D97-AF65-F5344CB8AC3E}">
        <p14:creationId xmlns:p14="http://schemas.microsoft.com/office/powerpoint/2010/main" val="4000139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E7F3-5687-49EE-C448-362CEE59393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91F750B-0B0B-02DF-44D3-C4B19C212EA8}"/>
              </a:ext>
            </a:extLst>
          </p:cNvPr>
          <p:cNvSpPr>
            <a:spLocks noGrp="1"/>
          </p:cNvSpPr>
          <p:nvPr>
            <p:ph idx="1"/>
          </p:nvPr>
        </p:nvSpPr>
        <p:spPr/>
        <p:txBody>
          <a:bodyPr/>
          <a:lstStyle/>
          <a:p>
            <a:r>
              <a:rPr lang="en-US" dirty="0"/>
              <a:t>Review five tests and measures from </a:t>
            </a:r>
            <a:r>
              <a:rPr lang="en-US" dirty="0">
                <a:hlinkClick r:id="rId3"/>
              </a:rPr>
              <a:t>APTA’s list of test and measure summaries</a:t>
            </a:r>
            <a:r>
              <a:rPr lang="en-US" dirty="0"/>
              <a:t> and answer these questions for each:</a:t>
            </a:r>
          </a:p>
          <a:p>
            <a:pPr lvl="1"/>
            <a:r>
              <a:rPr lang="en-US" sz="2800" dirty="0"/>
              <a:t>Where would the test be categorized (using the 26 categories of tests and measures)? Why?</a:t>
            </a:r>
          </a:p>
          <a:p>
            <a:pPr lvl="1"/>
            <a:r>
              <a:rPr lang="en-US" sz="2800" dirty="0"/>
              <a:t>Is the test a performance-based measure or a self-reported measure? Why?</a:t>
            </a:r>
          </a:p>
          <a:p>
            <a:pPr marL="0" indent="0">
              <a:buNone/>
            </a:pPr>
            <a:endParaRPr lang="en-US" dirty="0"/>
          </a:p>
        </p:txBody>
      </p:sp>
    </p:spTree>
    <p:extLst>
      <p:ext uri="{BB962C8B-B14F-4D97-AF65-F5344CB8AC3E}">
        <p14:creationId xmlns:p14="http://schemas.microsoft.com/office/powerpoint/2010/main" val="598174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C8D4-1A0C-2C44-C628-F14FAA086B45}"/>
              </a:ext>
            </a:extLst>
          </p:cNvPr>
          <p:cNvSpPr>
            <a:spLocks noGrp="1"/>
          </p:cNvSpPr>
          <p:nvPr>
            <p:ph type="title"/>
          </p:nvPr>
        </p:nvSpPr>
        <p:spPr>
          <a:xfrm>
            <a:off x="640080" y="457200"/>
            <a:ext cx="10058400" cy="914400"/>
          </a:xfrm>
        </p:spPr>
        <p:txBody>
          <a:bodyPr anchor="t">
            <a:normAutofit/>
          </a:bodyPr>
          <a:lstStyle/>
          <a:p>
            <a:r>
              <a:rPr lang="en-US" dirty="0"/>
              <a:t>Evaluation</a:t>
            </a:r>
          </a:p>
        </p:txBody>
      </p:sp>
      <p:sp>
        <p:nvSpPr>
          <p:cNvPr id="20" name="TextBox 19">
            <a:extLst>
              <a:ext uri="{FF2B5EF4-FFF2-40B4-BE49-F238E27FC236}">
                <a16:creationId xmlns:a16="http://schemas.microsoft.com/office/drawing/2014/main" id="{4ABA0512-F7C4-506A-C260-83C39D21AFC0}"/>
              </a:ext>
            </a:extLst>
          </p:cNvPr>
          <p:cNvSpPr txBox="1"/>
          <p:nvPr/>
        </p:nvSpPr>
        <p:spPr>
          <a:xfrm>
            <a:off x="640080" y="1259175"/>
            <a:ext cx="10911840" cy="49859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t>Evaluation is the interpretation and synthesis of the examination findings that lead to a diagnosis, prognosis, and management plan specific to the individual or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t>Physical therapists interpret and synthesize the history and the physical examination findings to:</a:t>
            </a:r>
            <a:endParaRPr lang="en-US" sz="2200" kern="1200" dirty="0"/>
          </a:p>
          <a:p>
            <a:pPr marL="742950" lvl="1" indent="-285750">
              <a:buFont typeface="Arial" panose="020B0604020202020204" pitchFamily="34" charset="0"/>
              <a:buChar char="•"/>
              <a:defRPr/>
            </a:pPr>
            <a:r>
              <a:rPr lang="en-US" sz="2200" kern="1200" dirty="0"/>
              <a:t>Establish a diagnosis from which to develop a management plan.</a:t>
            </a:r>
          </a:p>
          <a:p>
            <a:pPr marL="742950" lvl="1" indent="-285750">
              <a:buFont typeface="Arial" panose="020B0604020202020204" pitchFamily="34" charset="0"/>
              <a:buChar char="•"/>
              <a:defRPr/>
            </a:pPr>
            <a:r>
              <a:rPr lang="en-US" sz="2200" kern="1200" dirty="0"/>
              <a:t>Determine a prognosis, including goals for physical therapist management.</a:t>
            </a:r>
          </a:p>
          <a:p>
            <a:pPr marL="742950" lvl="1" indent="-285750">
              <a:buFont typeface="Arial" panose="020B0604020202020204" pitchFamily="34" charset="0"/>
              <a:buChar char="•"/>
              <a:defRPr/>
            </a:pPr>
            <a:r>
              <a:rPr lang="en-US" sz="2200" kern="1200" dirty="0"/>
              <a:t>Develop a management plan or plan of care if indicated.</a:t>
            </a:r>
          </a:p>
          <a:p>
            <a:pPr marL="742950" lvl="1" indent="-285750">
              <a:buFont typeface="Arial" panose="020B0604020202020204" pitchFamily="34" charset="0"/>
              <a:buChar char="•"/>
              <a:defRPr/>
            </a:pPr>
            <a:r>
              <a:rPr lang="en-US" sz="2200" kern="1200" dirty="0"/>
              <a:t>Develop a working diagnosis list as part of the process used to determine whether a referral to or consultation with another health care provider is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p>
        </p:txBody>
      </p:sp>
    </p:spTree>
    <p:extLst>
      <p:ext uri="{BB962C8B-B14F-4D97-AF65-F5344CB8AC3E}">
        <p14:creationId xmlns:p14="http://schemas.microsoft.com/office/powerpoint/2010/main" val="3308070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570E-27A6-AC01-331B-81B74C5FDEA5}"/>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15D97010-99D5-BC23-EC0F-EE4BB7BAFF67}"/>
              </a:ext>
            </a:extLst>
          </p:cNvPr>
          <p:cNvSpPr>
            <a:spLocks noGrp="1"/>
          </p:cNvSpPr>
          <p:nvPr>
            <p:ph idx="1"/>
          </p:nvPr>
        </p:nvSpPr>
        <p:spPr/>
        <p:txBody>
          <a:bodyPr/>
          <a:lstStyle/>
          <a:p>
            <a:r>
              <a:rPr lang="en-US" dirty="0"/>
              <a:t>Give an example of a physical therapist examination and evaluation. What are the differences?</a:t>
            </a:r>
          </a:p>
          <a:p>
            <a:r>
              <a:rPr lang="en-US" dirty="0"/>
              <a:t>Describe a situation in which a red flag might come up and how you as the clinician will respond. </a:t>
            </a:r>
          </a:p>
          <a:p>
            <a:endParaRPr lang="en-US" dirty="0"/>
          </a:p>
        </p:txBody>
      </p:sp>
    </p:spTree>
    <p:extLst>
      <p:ext uri="{BB962C8B-B14F-4D97-AF65-F5344CB8AC3E}">
        <p14:creationId xmlns:p14="http://schemas.microsoft.com/office/powerpoint/2010/main" val="3975711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75B2-DECC-1A05-64E7-4D10D885DCBE}"/>
              </a:ext>
            </a:extLst>
          </p:cNvPr>
          <p:cNvSpPr>
            <a:spLocks noGrp="1"/>
          </p:cNvSpPr>
          <p:nvPr>
            <p:ph type="title"/>
          </p:nvPr>
        </p:nvSpPr>
        <p:spPr>
          <a:xfrm>
            <a:off x="640080" y="822960"/>
            <a:ext cx="10058400" cy="1371600"/>
          </a:xfrm>
        </p:spPr>
        <p:txBody>
          <a:bodyPr anchor="b">
            <a:normAutofit fontScale="90000"/>
          </a:bodyPr>
          <a:lstStyle/>
          <a:p>
            <a:r>
              <a:rPr lang="en-US" dirty="0"/>
              <a:t>Chapter 4: Physical Therapist Practice: Diagnosis, Prognosis, Intervention, and Outcomes</a:t>
            </a:r>
          </a:p>
        </p:txBody>
      </p:sp>
    </p:spTree>
    <p:extLst>
      <p:ext uri="{BB962C8B-B14F-4D97-AF65-F5344CB8AC3E}">
        <p14:creationId xmlns:p14="http://schemas.microsoft.com/office/powerpoint/2010/main" val="2275501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14A4-EFD5-03AF-C241-E1D942938F61}"/>
              </a:ext>
            </a:extLst>
          </p:cNvPr>
          <p:cNvSpPr>
            <a:spLocks noGrp="1"/>
          </p:cNvSpPr>
          <p:nvPr>
            <p:ph type="title"/>
          </p:nvPr>
        </p:nvSpPr>
        <p:spPr>
          <a:xfrm>
            <a:off x="640080" y="457200"/>
            <a:ext cx="10058400" cy="914400"/>
          </a:xfrm>
        </p:spPr>
        <p:txBody>
          <a:bodyPr vert="horz" lIns="0" tIns="0" rIns="0" bIns="0" rtlCol="0" anchor="t" anchorCtr="0">
            <a:normAutofit/>
          </a:bodyPr>
          <a:lstStyle/>
          <a:p>
            <a:r>
              <a:rPr lang="en-US" kern="1200">
                <a:latin typeface="Arial" panose="020B0604020202020204" pitchFamily="34" charset="0"/>
                <a:ea typeface="+mj-ea"/>
                <a:cs typeface="Arial" panose="020B0604020202020204" pitchFamily="34" charset="0"/>
              </a:rPr>
              <a:t>Diagnosis</a:t>
            </a:r>
          </a:p>
        </p:txBody>
      </p:sp>
      <p:sp>
        <p:nvSpPr>
          <p:cNvPr id="6" name="TextBox 5">
            <a:extLst>
              <a:ext uri="{FF2B5EF4-FFF2-40B4-BE49-F238E27FC236}">
                <a16:creationId xmlns:a16="http://schemas.microsoft.com/office/drawing/2014/main" id="{2D1E09E8-BFFE-B765-A8B6-1E60389F725B}"/>
              </a:ext>
            </a:extLst>
          </p:cNvPr>
          <p:cNvSpPr txBox="1"/>
          <p:nvPr/>
        </p:nvSpPr>
        <p:spPr>
          <a:xfrm>
            <a:off x="640080" y="1463675"/>
            <a:ext cx="10058400" cy="4155729"/>
          </a:xfrm>
          <a:prstGeom prst="rect">
            <a:avLst/>
          </a:prstGeom>
        </p:spPr>
        <p:txBody>
          <a:bodyPr vert="horz" lIns="0" tIns="0" rIns="0" bIns="0" rtlCol="0">
            <a:normAutofit fontScale="77500" lnSpcReduction="20000"/>
          </a:bodyPr>
          <a:lstStyle/>
          <a:p>
            <a:pPr marL="457200" indent="-457200">
              <a:lnSpc>
                <a:spcPct val="124000"/>
              </a:lnSpc>
              <a:spcAft>
                <a:spcPts val="600"/>
              </a:spcAft>
              <a:buFont typeface="Arial" panose="020B0604020202020204" pitchFamily="34" charset="0"/>
              <a:buChar char="•"/>
            </a:pPr>
            <a:r>
              <a:rPr lang="en-US" sz="3600" kern="1200" dirty="0">
                <a:solidFill>
                  <a:schemeClr val="tx2"/>
                </a:solidFill>
                <a:effectLst/>
                <a:ea typeface="+mn-ea"/>
                <a:cs typeface="Arial" panose="020B0604020202020204" pitchFamily="34" charset="0"/>
              </a:rPr>
              <a:t>A label encompassing a cluster of signs and symptoms commonly associated with a disorder or syndrome or category of impairments in body structures and function, activity limitations, or participation restrictions.</a:t>
            </a:r>
          </a:p>
          <a:p>
            <a:pPr>
              <a:lnSpc>
                <a:spcPct val="124000"/>
              </a:lnSpc>
              <a:spcAft>
                <a:spcPts val="600"/>
              </a:spcAft>
            </a:pPr>
            <a:endParaRPr lang="en-US" sz="3600" kern="1200" dirty="0">
              <a:solidFill>
                <a:schemeClr val="tx2"/>
              </a:solidFill>
              <a:effectLst/>
              <a:ea typeface="+mn-ea"/>
              <a:cs typeface="Arial" panose="020B0604020202020204" pitchFamily="34" charset="0"/>
            </a:endParaRPr>
          </a:p>
          <a:p>
            <a:pPr marL="465138" indent="-465138">
              <a:lnSpc>
                <a:spcPct val="124000"/>
              </a:lnSpc>
              <a:spcAft>
                <a:spcPts val="600"/>
              </a:spcAft>
              <a:buFont typeface="Arial" panose="020B0604020202020204" pitchFamily="34" charset="0"/>
              <a:buChar char="•"/>
            </a:pPr>
            <a:r>
              <a:rPr lang="en-US" sz="3600" dirty="0"/>
              <a:t>Physical therapists establish a diagnosis in order to make appropriate management decisions for an individual and determine the most appropriate intervention strategy.</a:t>
            </a:r>
          </a:p>
          <a:p>
            <a:pPr>
              <a:lnSpc>
                <a:spcPct val="124000"/>
              </a:lnSpc>
              <a:spcAft>
                <a:spcPts val="600"/>
              </a:spcAft>
            </a:pPr>
            <a:endParaRPr lang="en-US" sz="3300" kern="1200" dirty="0">
              <a:solidFill>
                <a:schemeClr val="tx2"/>
              </a:solidFill>
              <a:effectLst/>
              <a:latin typeface="Arial" panose="020B0604020202020204" pitchFamily="34" charset="0"/>
              <a:ea typeface="+mn-ea"/>
              <a:cs typeface="Arial" panose="020B0604020202020204" pitchFamily="34" charset="0"/>
            </a:endParaRPr>
          </a:p>
          <a:p>
            <a:pPr>
              <a:lnSpc>
                <a:spcPct val="90000"/>
              </a:lnSpc>
              <a:spcAft>
                <a:spcPts val="600"/>
              </a:spcAft>
            </a:pPr>
            <a:endParaRPr lang="en-US" sz="2200" kern="1200" dirty="0">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6253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A628-9D24-D8A1-B99C-0C39AEAEC03F}"/>
              </a:ext>
            </a:extLst>
          </p:cNvPr>
          <p:cNvSpPr>
            <a:spLocks noGrp="1"/>
          </p:cNvSpPr>
          <p:nvPr>
            <p:ph type="title"/>
          </p:nvPr>
        </p:nvSpPr>
        <p:spPr/>
        <p:txBody>
          <a:bodyPr/>
          <a:lstStyle/>
          <a:p>
            <a:r>
              <a:rPr lang="en-US" dirty="0"/>
              <a:t>Diagnosis</a:t>
            </a:r>
          </a:p>
        </p:txBody>
      </p:sp>
      <p:sp>
        <p:nvSpPr>
          <p:cNvPr id="7" name="Title 1">
            <a:extLst>
              <a:ext uri="{FF2B5EF4-FFF2-40B4-BE49-F238E27FC236}">
                <a16:creationId xmlns:a16="http://schemas.microsoft.com/office/drawing/2014/main" id="{5A1CE184-A3AD-B183-EDCA-C6C4C2D0602A}"/>
              </a:ext>
            </a:extLst>
          </p:cNvPr>
          <p:cNvSpPr txBox="1">
            <a:spLocks/>
          </p:cNvSpPr>
          <p:nvPr/>
        </p:nvSpPr>
        <p:spPr>
          <a:xfrm>
            <a:off x="640080" y="1371599"/>
            <a:ext cx="10058400" cy="259950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a:lstStyle>
          <a:p>
            <a:r>
              <a:rPr lang="en-US" sz="2800" dirty="0">
                <a:solidFill>
                  <a:schemeClr val="tx1"/>
                </a:solidFill>
              </a:rPr>
              <a:t>Diagnosis Classifications:</a:t>
            </a:r>
          </a:p>
          <a:p>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ICD-10</a:t>
            </a:r>
          </a:p>
          <a:p>
            <a:pPr marL="457200" indent="-457200">
              <a:buFont typeface="Arial" panose="020B0604020202020204" pitchFamily="34" charset="0"/>
              <a:buChar char="•"/>
            </a:pPr>
            <a:r>
              <a:rPr lang="en-US" sz="2800" dirty="0">
                <a:solidFill>
                  <a:schemeClr val="tx1"/>
                </a:solidFill>
              </a:rPr>
              <a:t>ICF</a:t>
            </a:r>
          </a:p>
          <a:p>
            <a:pPr marL="457200" indent="-457200">
              <a:buFont typeface="Arial" panose="020B0604020202020204" pitchFamily="34" charset="0"/>
              <a:buChar char="•"/>
            </a:pPr>
            <a:r>
              <a:rPr lang="en-US" sz="2800" dirty="0">
                <a:solidFill>
                  <a:schemeClr val="tx1"/>
                </a:solidFill>
              </a:rPr>
              <a:t>Movement systems</a:t>
            </a:r>
          </a:p>
          <a:p>
            <a:endParaRPr lang="en-US" sz="2800" dirty="0">
              <a:solidFill>
                <a:schemeClr val="tx1"/>
              </a:solidFill>
            </a:endParaRPr>
          </a:p>
        </p:txBody>
      </p:sp>
    </p:spTree>
    <p:extLst>
      <p:ext uri="{BB962C8B-B14F-4D97-AF65-F5344CB8AC3E}">
        <p14:creationId xmlns:p14="http://schemas.microsoft.com/office/powerpoint/2010/main" val="1180807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0BC4F7-B41B-79E6-E633-5FEEDC981711}"/>
              </a:ext>
            </a:extLst>
          </p:cNvPr>
          <p:cNvSpPr>
            <a:spLocks noGrp="1"/>
          </p:cNvSpPr>
          <p:nvPr>
            <p:ph type="title"/>
          </p:nvPr>
        </p:nvSpPr>
        <p:spPr>
          <a:xfrm>
            <a:off x="640080" y="457200"/>
            <a:ext cx="10058400" cy="914400"/>
          </a:xfrm>
        </p:spPr>
        <p:txBody>
          <a:bodyPr anchor="t">
            <a:normAutofit/>
          </a:bodyPr>
          <a:lstStyle/>
          <a:p>
            <a:r>
              <a:rPr lang="en-US" dirty="0"/>
              <a:t>Prognosis </a:t>
            </a:r>
          </a:p>
        </p:txBody>
      </p:sp>
      <p:pic>
        <p:nvPicPr>
          <p:cNvPr id="3" name="Content Placeholder 2">
            <a:extLst>
              <a:ext uri="{FF2B5EF4-FFF2-40B4-BE49-F238E27FC236}">
                <a16:creationId xmlns:a16="http://schemas.microsoft.com/office/drawing/2014/main" id="{9E7450AB-E915-AB1D-58CC-17722296C15B}"/>
              </a:ext>
            </a:extLst>
          </p:cNvPr>
          <p:cNvPicPr>
            <a:picLocks noGrp="1" noChangeAspect="1"/>
          </p:cNvPicPr>
          <p:nvPr>
            <p:ph sz="half" idx="2"/>
          </p:nvPr>
        </p:nvPicPr>
        <p:blipFill>
          <a:blip r:embed="rId3"/>
          <a:srcRect/>
          <a:stretch/>
        </p:blipFill>
        <p:spPr>
          <a:xfrm>
            <a:off x="6887767" y="1240912"/>
            <a:ext cx="4838085" cy="3225390"/>
          </a:xfrm>
        </p:spPr>
      </p:pic>
      <p:grpSp>
        <p:nvGrpSpPr>
          <p:cNvPr id="2" name="Group 1">
            <a:extLst>
              <a:ext uri="{FF2B5EF4-FFF2-40B4-BE49-F238E27FC236}">
                <a16:creationId xmlns:a16="http://schemas.microsoft.com/office/drawing/2014/main" id="{5190299E-40A2-608F-3206-B1D7B193065B}"/>
              </a:ext>
            </a:extLst>
          </p:cNvPr>
          <p:cNvGrpSpPr/>
          <p:nvPr/>
        </p:nvGrpSpPr>
        <p:grpSpPr>
          <a:xfrm>
            <a:off x="640079" y="1240912"/>
            <a:ext cx="4846319" cy="4794127"/>
            <a:chOff x="640079" y="1240912"/>
            <a:chExt cx="4846319" cy="4794127"/>
          </a:xfrm>
        </p:grpSpPr>
        <p:sp>
          <p:nvSpPr>
            <p:cNvPr id="4" name="Freeform: Shape 3">
              <a:extLst>
                <a:ext uri="{FF2B5EF4-FFF2-40B4-BE49-F238E27FC236}">
                  <a16:creationId xmlns:a16="http://schemas.microsoft.com/office/drawing/2014/main" id="{2A7D71FD-1901-9050-14F6-CF781C28A5FF}"/>
                </a:ext>
              </a:extLst>
            </p:cNvPr>
            <p:cNvSpPr/>
            <p:nvPr/>
          </p:nvSpPr>
          <p:spPr>
            <a:xfrm>
              <a:off x="640079" y="1240912"/>
              <a:ext cx="4846319" cy="1573847"/>
            </a:xfrm>
            <a:custGeom>
              <a:avLst/>
              <a:gdLst>
                <a:gd name="connsiteX0" fmla="*/ 0 w 4119372"/>
                <a:gd name="connsiteY0" fmla="*/ 137160 h 1371600"/>
                <a:gd name="connsiteX1" fmla="*/ 137160 w 4119372"/>
                <a:gd name="connsiteY1" fmla="*/ 0 h 1371600"/>
                <a:gd name="connsiteX2" fmla="*/ 3982212 w 4119372"/>
                <a:gd name="connsiteY2" fmla="*/ 0 h 1371600"/>
                <a:gd name="connsiteX3" fmla="*/ 4119372 w 4119372"/>
                <a:gd name="connsiteY3" fmla="*/ 137160 h 1371600"/>
                <a:gd name="connsiteX4" fmla="*/ 4119372 w 4119372"/>
                <a:gd name="connsiteY4" fmla="*/ 1234440 h 1371600"/>
                <a:gd name="connsiteX5" fmla="*/ 3982212 w 4119372"/>
                <a:gd name="connsiteY5" fmla="*/ 1371600 h 1371600"/>
                <a:gd name="connsiteX6" fmla="*/ 137160 w 4119372"/>
                <a:gd name="connsiteY6" fmla="*/ 1371600 h 1371600"/>
                <a:gd name="connsiteX7" fmla="*/ 0 w 4119372"/>
                <a:gd name="connsiteY7" fmla="*/ 1234440 h 1371600"/>
                <a:gd name="connsiteX8" fmla="*/ 0 w 4119372"/>
                <a:gd name="connsiteY8" fmla="*/ 13716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9372" h="1371600">
                  <a:moveTo>
                    <a:pt x="0" y="137160"/>
                  </a:moveTo>
                  <a:cubicBezTo>
                    <a:pt x="0" y="61409"/>
                    <a:pt x="61409" y="0"/>
                    <a:pt x="137160" y="0"/>
                  </a:cubicBezTo>
                  <a:lnTo>
                    <a:pt x="3982212" y="0"/>
                  </a:lnTo>
                  <a:cubicBezTo>
                    <a:pt x="4057963" y="0"/>
                    <a:pt x="4119372" y="61409"/>
                    <a:pt x="4119372" y="137160"/>
                  </a:cubicBezTo>
                  <a:lnTo>
                    <a:pt x="4119372" y="1234440"/>
                  </a:lnTo>
                  <a:cubicBezTo>
                    <a:pt x="4119372" y="1310191"/>
                    <a:pt x="4057963" y="1371600"/>
                    <a:pt x="3982212" y="1371600"/>
                  </a:cubicBezTo>
                  <a:lnTo>
                    <a:pt x="137160" y="1371600"/>
                  </a:lnTo>
                  <a:cubicBezTo>
                    <a:pt x="61409" y="1371600"/>
                    <a:pt x="0" y="1310191"/>
                    <a:pt x="0" y="1234440"/>
                  </a:cubicBezTo>
                  <a:lnTo>
                    <a:pt x="0" y="13716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513" tIns="93513" rIns="91440" bIns="93513" numCol="1" spcCol="1270" anchor="ctr" anchorCtr="0">
              <a:noAutofit/>
            </a:bodyPr>
            <a:lstStyle/>
            <a:p>
              <a:pPr marL="0" lvl="0" indent="0" algn="l" defTabSz="649288">
                <a:lnSpc>
                  <a:spcPct val="90000"/>
                </a:lnSpc>
                <a:spcBef>
                  <a:spcPct val="0"/>
                </a:spcBef>
                <a:spcAft>
                  <a:spcPct val="35000"/>
                </a:spcAft>
                <a:buNone/>
              </a:pPr>
              <a:r>
                <a:rPr lang="en-US" sz="2000" kern="1200" dirty="0"/>
                <a:t>The physical therapist’s determination of the predicted optimal level of improvement in function over a designated time frame.</a:t>
              </a:r>
            </a:p>
          </p:txBody>
        </p:sp>
        <p:sp>
          <p:nvSpPr>
            <p:cNvPr id="5" name="Freeform: Shape 4">
              <a:extLst>
                <a:ext uri="{FF2B5EF4-FFF2-40B4-BE49-F238E27FC236}">
                  <a16:creationId xmlns:a16="http://schemas.microsoft.com/office/drawing/2014/main" id="{66868FAE-3435-4386-ABD0-D456A5CB810B}"/>
                </a:ext>
              </a:extLst>
            </p:cNvPr>
            <p:cNvSpPr/>
            <p:nvPr/>
          </p:nvSpPr>
          <p:spPr>
            <a:xfrm>
              <a:off x="640079" y="3063239"/>
              <a:ext cx="4846318" cy="1371600"/>
            </a:xfrm>
            <a:custGeom>
              <a:avLst/>
              <a:gdLst>
                <a:gd name="connsiteX0" fmla="*/ 0 w 4119372"/>
                <a:gd name="connsiteY0" fmla="*/ 137160 h 1371600"/>
                <a:gd name="connsiteX1" fmla="*/ 137160 w 4119372"/>
                <a:gd name="connsiteY1" fmla="*/ 0 h 1371600"/>
                <a:gd name="connsiteX2" fmla="*/ 3982212 w 4119372"/>
                <a:gd name="connsiteY2" fmla="*/ 0 h 1371600"/>
                <a:gd name="connsiteX3" fmla="*/ 4119372 w 4119372"/>
                <a:gd name="connsiteY3" fmla="*/ 137160 h 1371600"/>
                <a:gd name="connsiteX4" fmla="*/ 4119372 w 4119372"/>
                <a:gd name="connsiteY4" fmla="*/ 1234440 h 1371600"/>
                <a:gd name="connsiteX5" fmla="*/ 3982212 w 4119372"/>
                <a:gd name="connsiteY5" fmla="*/ 1371600 h 1371600"/>
                <a:gd name="connsiteX6" fmla="*/ 137160 w 4119372"/>
                <a:gd name="connsiteY6" fmla="*/ 1371600 h 1371600"/>
                <a:gd name="connsiteX7" fmla="*/ 0 w 4119372"/>
                <a:gd name="connsiteY7" fmla="*/ 1234440 h 1371600"/>
                <a:gd name="connsiteX8" fmla="*/ 0 w 4119372"/>
                <a:gd name="connsiteY8" fmla="*/ 13716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9372" h="1371600">
                  <a:moveTo>
                    <a:pt x="0" y="137160"/>
                  </a:moveTo>
                  <a:cubicBezTo>
                    <a:pt x="0" y="61409"/>
                    <a:pt x="61409" y="0"/>
                    <a:pt x="137160" y="0"/>
                  </a:cubicBezTo>
                  <a:lnTo>
                    <a:pt x="3982212" y="0"/>
                  </a:lnTo>
                  <a:cubicBezTo>
                    <a:pt x="4057963" y="0"/>
                    <a:pt x="4119372" y="61409"/>
                    <a:pt x="4119372" y="137160"/>
                  </a:cubicBezTo>
                  <a:lnTo>
                    <a:pt x="4119372" y="1234440"/>
                  </a:lnTo>
                  <a:cubicBezTo>
                    <a:pt x="4119372" y="1310191"/>
                    <a:pt x="4057963" y="1371600"/>
                    <a:pt x="3982212" y="1371600"/>
                  </a:cubicBezTo>
                  <a:lnTo>
                    <a:pt x="137160" y="1371600"/>
                  </a:lnTo>
                  <a:cubicBezTo>
                    <a:pt x="61409" y="1371600"/>
                    <a:pt x="0" y="1310191"/>
                    <a:pt x="0" y="1234440"/>
                  </a:cubicBezTo>
                  <a:lnTo>
                    <a:pt x="0" y="13716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513" tIns="93513" rIns="91440" bIns="93513" numCol="1" spcCol="1270" anchor="ctr" anchorCtr="0">
              <a:noAutofit/>
            </a:bodyPr>
            <a:lstStyle/>
            <a:p>
              <a:pPr marL="0" lvl="0" indent="0" algn="l" defTabSz="622300">
                <a:lnSpc>
                  <a:spcPct val="90000"/>
                </a:lnSpc>
                <a:spcBef>
                  <a:spcPct val="0"/>
                </a:spcBef>
                <a:spcAft>
                  <a:spcPct val="35000"/>
                </a:spcAft>
                <a:buNone/>
              </a:pPr>
              <a:r>
                <a:rPr lang="en-US" sz="2000" kern="1200" dirty="0"/>
                <a:t>Prognosis typically includes a prediction of levels of improvement during the episode of physical therapy in determining goals and outcomes.</a:t>
              </a:r>
            </a:p>
          </p:txBody>
        </p:sp>
        <p:sp>
          <p:nvSpPr>
            <p:cNvPr id="6" name="Freeform: Shape 5">
              <a:extLst>
                <a:ext uri="{FF2B5EF4-FFF2-40B4-BE49-F238E27FC236}">
                  <a16:creationId xmlns:a16="http://schemas.microsoft.com/office/drawing/2014/main" id="{A145953F-64DA-8E23-C22E-D8F858C1D554}"/>
                </a:ext>
              </a:extLst>
            </p:cNvPr>
            <p:cNvSpPr/>
            <p:nvPr/>
          </p:nvSpPr>
          <p:spPr>
            <a:xfrm>
              <a:off x="648314" y="4663439"/>
              <a:ext cx="4838083" cy="1371600"/>
            </a:xfrm>
            <a:custGeom>
              <a:avLst/>
              <a:gdLst>
                <a:gd name="connsiteX0" fmla="*/ 0 w 4119372"/>
                <a:gd name="connsiteY0" fmla="*/ 137160 h 1371600"/>
                <a:gd name="connsiteX1" fmla="*/ 137160 w 4119372"/>
                <a:gd name="connsiteY1" fmla="*/ 0 h 1371600"/>
                <a:gd name="connsiteX2" fmla="*/ 3982212 w 4119372"/>
                <a:gd name="connsiteY2" fmla="*/ 0 h 1371600"/>
                <a:gd name="connsiteX3" fmla="*/ 4119372 w 4119372"/>
                <a:gd name="connsiteY3" fmla="*/ 137160 h 1371600"/>
                <a:gd name="connsiteX4" fmla="*/ 4119372 w 4119372"/>
                <a:gd name="connsiteY4" fmla="*/ 1234440 h 1371600"/>
                <a:gd name="connsiteX5" fmla="*/ 3982212 w 4119372"/>
                <a:gd name="connsiteY5" fmla="*/ 1371600 h 1371600"/>
                <a:gd name="connsiteX6" fmla="*/ 137160 w 4119372"/>
                <a:gd name="connsiteY6" fmla="*/ 1371600 h 1371600"/>
                <a:gd name="connsiteX7" fmla="*/ 0 w 4119372"/>
                <a:gd name="connsiteY7" fmla="*/ 1234440 h 1371600"/>
                <a:gd name="connsiteX8" fmla="*/ 0 w 4119372"/>
                <a:gd name="connsiteY8" fmla="*/ 13716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9372" h="1371600">
                  <a:moveTo>
                    <a:pt x="0" y="137160"/>
                  </a:moveTo>
                  <a:cubicBezTo>
                    <a:pt x="0" y="61409"/>
                    <a:pt x="61409" y="0"/>
                    <a:pt x="137160" y="0"/>
                  </a:cubicBezTo>
                  <a:lnTo>
                    <a:pt x="3982212" y="0"/>
                  </a:lnTo>
                  <a:cubicBezTo>
                    <a:pt x="4057963" y="0"/>
                    <a:pt x="4119372" y="61409"/>
                    <a:pt x="4119372" y="137160"/>
                  </a:cubicBezTo>
                  <a:lnTo>
                    <a:pt x="4119372" y="1234440"/>
                  </a:lnTo>
                  <a:cubicBezTo>
                    <a:pt x="4119372" y="1310191"/>
                    <a:pt x="4057963" y="1371600"/>
                    <a:pt x="3982212" y="1371600"/>
                  </a:cubicBezTo>
                  <a:lnTo>
                    <a:pt x="137160" y="1371600"/>
                  </a:lnTo>
                  <a:cubicBezTo>
                    <a:pt x="61409" y="1371600"/>
                    <a:pt x="0" y="1310191"/>
                    <a:pt x="0" y="1234440"/>
                  </a:cubicBezTo>
                  <a:lnTo>
                    <a:pt x="0" y="13716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513" tIns="93513" rIns="91440" bIns="93513" numCol="1" spcCol="1270" anchor="ctr" anchorCtr="0">
              <a:noAutofit/>
            </a:bodyPr>
            <a:lstStyle/>
            <a:p>
              <a:pPr marL="0" lvl="0" indent="0" algn="l" defTabSz="622300">
                <a:lnSpc>
                  <a:spcPct val="90000"/>
                </a:lnSpc>
                <a:spcBef>
                  <a:spcPct val="0"/>
                </a:spcBef>
                <a:spcAft>
                  <a:spcPct val="35000"/>
                </a:spcAft>
                <a:buNone/>
              </a:pPr>
              <a:r>
                <a:rPr lang="en-US" sz="2000" kern="1200" dirty="0"/>
                <a:t>Can be influenced by contextual factors.</a:t>
              </a:r>
            </a:p>
          </p:txBody>
        </p:sp>
      </p:grpSp>
    </p:spTree>
    <p:extLst>
      <p:ext uri="{BB962C8B-B14F-4D97-AF65-F5344CB8AC3E}">
        <p14:creationId xmlns:p14="http://schemas.microsoft.com/office/powerpoint/2010/main" val="1562173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E-9BAB-C48F-C1A0-CDB4A2BE69F8}"/>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EA38DF8C-3163-8B9E-6A11-1D6FFC3C519F}"/>
              </a:ext>
            </a:extLst>
          </p:cNvPr>
          <p:cNvSpPr>
            <a:spLocks noGrp="1"/>
          </p:cNvSpPr>
          <p:nvPr>
            <p:ph idx="1"/>
          </p:nvPr>
        </p:nvSpPr>
        <p:spPr/>
        <p:txBody>
          <a:bodyPr/>
          <a:lstStyle/>
          <a:p>
            <a:r>
              <a:rPr lang="en-US" dirty="0"/>
              <a:t>Read the Chapter 4 compendium and define a contextual factor. How can this influence a patient’s outcome or recovery?</a:t>
            </a:r>
          </a:p>
          <a:p>
            <a:r>
              <a:rPr lang="en-US" dirty="0"/>
              <a:t>What are some other resources a clinician might use to guide their prognosis?</a:t>
            </a:r>
          </a:p>
        </p:txBody>
      </p:sp>
    </p:spTree>
    <p:extLst>
      <p:ext uri="{BB962C8B-B14F-4D97-AF65-F5344CB8AC3E}">
        <p14:creationId xmlns:p14="http://schemas.microsoft.com/office/powerpoint/2010/main" val="237031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a:xfrm>
            <a:off x="640080" y="457200"/>
            <a:ext cx="10058400" cy="914400"/>
          </a:xfrm>
        </p:spPr>
        <p:txBody>
          <a:bodyPr anchor="t">
            <a:normAutofit/>
          </a:bodyPr>
          <a:lstStyle/>
          <a:p>
            <a:r>
              <a:rPr lang="en-US" dirty="0"/>
              <a:t>Biopsychosocial Model </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sz="half" idx="1"/>
          </p:nvPr>
        </p:nvSpPr>
        <p:spPr>
          <a:xfrm>
            <a:off x="640080" y="1463040"/>
            <a:ext cx="4846320" cy="4572000"/>
          </a:xfrm>
        </p:spPr>
        <p:txBody>
          <a:bodyPr>
            <a:normAutofit/>
          </a:bodyPr>
          <a:lstStyle/>
          <a:p>
            <a:r>
              <a:rPr lang="en-US" dirty="0"/>
              <a:t>In </a:t>
            </a:r>
            <a:r>
              <a:rPr lang="en-US"/>
              <a:t>this model, </a:t>
            </a:r>
            <a:r>
              <a:rPr lang="en-US" dirty="0"/>
              <a:t>a person’s health status is determined by the interplay of </a:t>
            </a:r>
            <a:r>
              <a:rPr lang="en-US"/>
              <a:t>the biological, psychological, </a:t>
            </a:r>
            <a:r>
              <a:rPr lang="en-US" dirty="0"/>
              <a:t>and social domains.</a:t>
            </a:r>
          </a:p>
          <a:p>
            <a:pPr marL="0" indent="0">
              <a:buNone/>
            </a:pPr>
            <a:br>
              <a:rPr lang="en-US" dirty="0"/>
            </a:br>
            <a:endParaRPr lang="en-US" dirty="0"/>
          </a:p>
        </p:txBody>
      </p:sp>
      <p:pic>
        <p:nvPicPr>
          <p:cNvPr id="5" name="Picture 4">
            <a:extLst>
              <a:ext uri="{FF2B5EF4-FFF2-40B4-BE49-F238E27FC236}">
                <a16:creationId xmlns:a16="http://schemas.microsoft.com/office/drawing/2014/main" id="{19BDE7E3-751E-581E-03C6-855E104F6850}"/>
              </a:ext>
            </a:extLst>
          </p:cNvPr>
          <p:cNvPicPr>
            <a:picLocks noChangeAspect="1"/>
          </p:cNvPicPr>
          <p:nvPr/>
        </p:nvPicPr>
        <p:blipFill>
          <a:blip r:embed="rId3"/>
          <a:stretch>
            <a:fillRect/>
          </a:stretch>
        </p:blipFill>
        <p:spPr>
          <a:xfrm>
            <a:off x="5852160" y="1610601"/>
            <a:ext cx="4846320" cy="4276877"/>
          </a:xfrm>
          <a:prstGeom prst="rect">
            <a:avLst/>
          </a:prstGeom>
          <a:noFill/>
        </p:spPr>
      </p:pic>
    </p:spTree>
    <p:extLst>
      <p:ext uri="{BB962C8B-B14F-4D97-AF65-F5344CB8AC3E}">
        <p14:creationId xmlns:p14="http://schemas.microsoft.com/office/powerpoint/2010/main" val="1062723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3FB7-3DD5-17BD-0BBB-FE1376C7803D}"/>
              </a:ext>
            </a:extLst>
          </p:cNvPr>
          <p:cNvSpPr>
            <a:spLocks noGrp="1"/>
          </p:cNvSpPr>
          <p:nvPr>
            <p:ph type="title"/>
          </p:nvPr>
        </p:nvSpPr>
        <p:spPr>
          <a:xfrm>
            <a:off x="640080" y="457200"/>
            <a:ext cx="10058400" cy="914400"/>
          </a:xfrm>
        </p:spPr>
        <p:txBody>
          <a:bodyPr anchor="t">
            <a:normAutofit/>
          </a:bodyPr>
          <a:lstStyle/>
          <a:p>
            <a:r>
              <a:rPr lang="en-US" dirty="0"/>
              <a:t>Management Plan</a:t>
            </a:r>
          </a:p>
        </p:txBody>
      </p:sp>
      <p:sp>
        <p:nvSpPr>
          <p:cNvPr id="11" name="TextBox 10">
            <a:extLst>
              <a:ext uri="{FF2B5EF4-FFF2-40B4-BE49-F238E27FC236}">
                <a16:creationId xmlns:a16="http://schemas.microsoft.com/office/drawing/2014/main" id="{1E4C3839-54DA-BDE3-B0A2-5D99BA91E20B}"/>
              </a:ext>
            </a:extLst>
          </p:cNvPr>
          <p:cNvSpPr txBox="1"/>
          <p:nvPr/>
        </p:nvSpPr>
        <p:spPr>
          <a:xfrm>
            <a:off x="640080" y="1371600"/>
            <a:ext cx="10477863"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t>A framework of physical therapist services provided to individuals, groups or populations, based on best available evidence, clinical expertise and the individual’s wants and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t>May include a plan of care which consists of:</a:t>
            </a:r>
          </a:p>
          <a:p>
            <a:pPr marL="742950" lvl="1" indent="-285750">
              <a:buFont typeface="Arial" panose="020B0604020202020204" pitchFamily="34" charset="0"/>
              <a:buChar char="•"/>
              <a:defRPr/>
            </a:pPr>
            <a:r>
              <a:rPr lang="en-US" sz="2800" kern="1200" dirty="0"/>
              <a:t>Individual’s goals.</a:t>
            </a:r>
          </a:p>
          <a:p>
            <a:pPr marL="742950" lvl="1" indent="-285750">
              <a:buFont typeface="Arial" panose="020B0604020202020204" pitchFamily="34" charset="0"/>
              <a:buChar char="•"/>
            </a:pPr>
            <a:r>
              <a:rPr lang="en-US" sz="2800" kern="1200" dirty="0"/>
              <a:t>Prognosis.</a:t>
            </a:r>
          </a:p>
          <a:p>
            <a:pPr marL="742950" lvl="1" indent="-285750">
              <a:buFont typeface="Arial" panose="020B0604020202020204" pitchFamily="34" charset="0"/>
              <a:buChar char="•"/>
              <a:defRPr/>
            </a:pPr>
            <a:r>
              <a:rPr lang="en-US" sz="2800" kern="1200" dirty="0"/>
              <a:t>Interventions to be used including duration and frequency.</a:t>
            </a:r>
          </a:p>
          <a:p>
            <a:pPr marL="742950" lvl="1" indent="-285750">
              <a:buFont typeface="Arial" panose="020B0604020202020204" pitchFamily="34" charset="0"/>
              <a:buChar char="•"/>
              <a:defRPr/>
            </a:pPr>
            <a:r>
              <a:rPr lang="en-US" sz="2800" kern="1200" dirty="0"/>
              <a:t>Summary of plans for referral or consultation to other providers.</a:t>
            </a:r>
          </a:p>
        </p:txBody>
      </p:sp>
    </p:spTree>
    <p:extLst>
      <p:ext uri="{BB962C8B-B14F-4D97-AF65-F5344CB8AC3E}">
        <p14:creationId xmlns:p14="http://schemas.microsoft.com/office/powerpoint/2010/main" val="2454237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BA69-C5E0-8DC2-21B9-D08D7F092AF0}"/>
              </a:ext>
            </a:extLst>
          </p:cNvPr>
          <p:cNvSpPr>
            <a:spLocks noGrp="1"/>
          </p:cNvSpPr>
          <p:nvPr>
            <p:ph type="title"/>
          </p:nvPr>
        </p:nvSpPr>
        <p:spPr>
          <a:xfrm>
            <a:off x="640080" y="457200"/>
            <a:ext cx="10058400" cy="914400"/>
          </a:xfrm>
        </p:spPr>
        <p:txBody>
          <a:bodyPr anchor="t">
            <a:normAutofit/>
          </a:bodyPr>
          <a:lstStyle/>
          <a:p>
            <a:r>
              <a:rPr lang="en-US" dirty="0"/>
              <a:t>Goals</a:t>
            </a:r>
          </a:p>
        </p:txBody>
      </p:sp>
      <p:grpSp>
        <p:nvGrpSpPr>
          <p:cNvPr id="3" name="Group 2">
            <a:extLst>
              <a:ext uri="{FF2B5EF4-FFF2-40B4-BE49-F238E27FC236}">
                <a16:creationId xmlns:a16="http://schemas.microsoft.com/office/drawing/2014/main" id="{DBA8AD82-C559-E6A6-73AF-D5EA093EEBDD}"/>
              </a:ext>
            </a:extLst>
          </p:cNvPr>
          <p:cNvGrpSpPr/>
          <p:nvPr/>
        </p:nvGrpSpPr>
        <p:grpSpPr>
          <a:xfrm>
            <a:off x="640079" y="1371600"/>
            <a:ext cx="9304020" cy="4571998"/>
            <a:chOff x="640079" y="1463040"/>
            <a:chExt cx="9304020" cy="4571998"/>
          </a:xfrm>
        </p:grpSpPr>
        <p:sp>
          <p:nvSpPr>
            <p:cNvPr id="4" name="Rectangle: Rounded Corners 3">
              <a:extLst>
                <a:ext uri="{FF2B5EF4-FFF2-40B4-BE49-F238E27FC236}">
                  <a16:creationId xmlns:a16="http://schemas.microsoft.com/office/drawing/2014/main" id="{A5EC4603-E04C-8279-C14F-9C92EA92DFDC}"/>
                </a:ext>
              </a:extLst>
            </p:cNvPr>
            <p:cNvSpPr/>
            <p:nvPr/>
          </p:nvSpPr>
          <p:spPr>
            <a:xfrm>
              <a:off x="640079" y="1463040"/>
              <a:ext cx="9304019" cy="1371600"/>
            </a:xfrm>
            <a:prstGeom prst="roundRect">
              <a:avLst/>
            </a:prstGeom>
            <a:solidFill>
              <a:schemeClr val="accent1"/>
            </a:solidFill>
            <a:ln>
              <a:no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l" defTabSz="1200150">
                <a:lnSpc>
                  <a:spcPct val="90000"/>
                </a:lnSpc>
                <a:spcBef>
                  <a:spcPct val="0"/>
                </a:spcBef>
                <a:spcAft>
                  <a:spcPct val="35000"/>
                </a:spcAft>
                <a:buNone/>
              </a:pPr>
              <a:r>
                <a:rPr lang="en-US" sz="2800" kern="1200" dirty="0"/>
                <a:t>The intended impact on functioning as a result of implementing the physical therapist management plan.</a:t>
              </a:r>
            </a:p>
          </p:txBody>
        </p:sp>
        <p:sp>
          <p:nvSpPr>
            <p:cNvPr id="6" name="Rectangle: Rounded Corners 5">
              <a:extLst>
                <a:ext uri="{FF2B5EF4-FFF2-40B4-BE49-F238E27FC236}">
                  <a16:creationId xmlns:a16="http://schemas.microsoft.com/office/drawing/2014/main" id="{F124D607-761C-32CD-D5AE-1386FCEC3D8A}"/>
                </a:ext>
              </a:extLst>
            </p:cNvPr>
            <p:cNvSpPr/>
            <p:nvPr/>
          </p:nvSpPr>
          <p:spPr>
            <a:xfrm>
              <a:off x="640079" y="3063239"/>
              <a:ext cx="9304020" cy="1371600"/>
            </a:xfrm>
            <a:prstGeom prst="roundRect">
              <a:avLst/>
            </a:prstGeom>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l" defTabSz="1200150">
                <a:lnSpc>
                  <a:spcPct val="90000"/>
                </a:lnSpc>
                <a:spcBef>
                  <a:spcPct val="0"/>
                </a:spcBef>
                <a:spcAft>
                  <a:spcPct val="35000"/>
                </a:spcAft>
                <a:buNone/>
              </a:pPr>
              <a:r>
                <a:rPr lang="en-US" sz="2800" kern="1200" dirty="0"/>
                <a:t>Measurable, functionally driven, time-limited, and, when applicable, classified as short term and long term. </a:t>
              </a:r>
            </a:p>
          </p:txBody>
        </p:sp>
        <p:sp>
          <p:nvSpPr>
            <p:cNvPr id="7" name="Rectangle: Rounded Corners 6">
              <a:extLst>
                <a:ext uri="{FF2B5EF4-FFF2-40B4-BE49-F238E27FC236}">
                  <a16:creationId xmlns:a16="http://schemas.microsoft.com/office/drawing/2014/main" id="{DA87FF11-4835-B698-4D88-C09B8BC11ED5}"/>
                </a:ext>
              </a:extLst>
            </p:cNvPr>
            <p:cNvSpPr/>
            <p:nvPr/>
          </p:nvSpPr>
          <p:spPr>
            <a:xfrm>
              <a:off x="640079" y="4663438"/>
              <a:ext cx="9304019" cy="1371600"/>
            </a:xfrm>
            <a:prstGeom prst="roundRect">
              <a:avLst/>
            </a:prstGeom>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l" defTabSz="1200150">
                <a:lnSpc>
                  <a:spcPct val="90000"/>
                </a:lnSpc>
                <a:spcBef>
                  <a:spcPct val="0"/>
                </a:spcBef>
                <a:spcAft>
                  <a:spcPct val="35000"/>
                </a:spcAft>
                <a:buNone/>
              </a:pPr>
              <a:r>
                <a:rPr lang="en-US" sz="2800" kern="1200" dirty="0"/>
                <a:t>Primary criterion for conclusion of </a:t>
              </a:r>
              <a:r>
                <a:rPr lang="en-US" sz="2800" dirty="0"/>
                <a:t>physical therapist</a:t>
              </a:r>
              <a:r>
                <a:rPr lang="en-US" sz="2800" kern="1200" dirty="0"/>
                <a:t> services is achievement of individual’s goals.</a:t>
              </a:r>
            </a:p>
          </p:txBody>
        </p:sp>
      </p:grpSp>
    </p:spTree>
    <p:extLst>
      <p:ext uri="{BB962C8B-B14F-4D97-AF65-F5344CB8AC3E}">
        <p14:creationId xmlns:p14="http://schemas.microsoft.com/office/powerpoint/2010/main" val="551063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7FBE-9401-8EC9-5071-6A3563D2B718}"/>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108FE213-E010-4BD6-5AC1-1291DAEB862D}"/>
              </a:ext>
            </a:extLst>
          </p:cNvPr>
          <p:cNvSpPr>
            <a:spLocks noGrp="1"/>
          </p:cNvSpPr>
          <p:nvPr>
            <p:ph idx="1"/>
          </p:nvPr>
        </p:nvSpPr>
        <p:spPr/>
        <p:txBody>
          <a:bodyPr/>
          <a:lstStyle/>
          <a:p>
            <a:r>
              <a:rPr lang="en-US" dirty="0"/>
              <a:t>Example: Patient will ambulate for 100 feet with no assistive device using step-through gait pattern in three weeks in order to walk to mailbox each day.  </a:t>
            </a:r>
          </a:p>
        </p:txBody>
      </p:sp>
    </p:spTree>
    <p:extLst>
      <p:ext uri="{BB962C8B-B14F-4D97-AF65-F5344CB8AC3E}">
        <p14:creationId xmlns:p14="http://schemas.microsoft.com/office/powerpoint/2010/main" val="1311939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62B8-C029-441F-FC67-063E0185902B}"/>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6304AE62-B4C3-C369-7AC6-B8C157D3D0A3}"/>
              </a:ext>
            </a:extLst>
          </p:cNvPr>
          <p:cNvSpPr>
            <a:spLocks noGrp="1"/>
          </p:cNvSpPr>
          <p:nvPr>
            <p:ph idx="1"/>
          </p:nvPr>
        </p:nvSpPr>
        <p:spPr/>
        <p:txBody>
          <a:bodyPr/>
          <a:lstStyle/>
          <a:p>
            <a:r>
              <a:rPr lang="en-US" dirty="0"/>
              <a:t>Create a goal for a patient to be achieved in two weeks and a  goal for a patient to achieve by the conclusion of physical therapist services.</a:t>
            </a:r>
          </a:p>
        </p:txBody>
      </p:sp>
    </p:spTree>
    <p:extLst>
      <p:ext uri="{BB962C8B-B14F-4D97-AF65-F5344CB8AC3E}">
        <p14:creationId xmlns:p14="http://schemas.microsoft.com/office/powerpoint/2010/main" val="3234915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E20-648D-2343-6E32-30221D35C0CE}"/>
              </a:ext>
            </a:extLst>
          </p:cNvPr>
          <p:cNvSpPr>
            <a:spLocks noGrp="1"/>
          </p:cNvSpPr>
          <p:nvPr>
            <p:ph type="title"/>
          </p:nvPr>
        </p:nvSpPr>
        <p:spPr>
          <a:xfrm>
            <a:off x="640080" y="457200"/>
            <a:ext cx="10058400" cy="914400"/>
          </a:xfrm>
        </p:spPr>
        <p:txBody>
          <a:bodyPr anchor="t">
            <a:normAutofit/>
          </a:bodyPr>
          <a:lstStyle/>
          <a:p>
            <a:r>
              <a:rPr lang="en-US" dirty="0"/>
              <a:t>Interventions	</a:t>
            </a:r>
          </a:p>
        </p:txBody>
      </p:sp>
      <p:sp>
        <p:nvSpPr>
          <p:cNvPr id="17" name="TextBox 16">
            <a:extLst>
              <a:ext uri="{FF2B5EF4-FFF2-40B4-BE49-F238E27FC236}">
                <a16:creationId xmlns:a16="http://schemas.microsoft.com/office/drawing/2014/main" id="{EB190D9B-06BA-4548-A822-39270559D78B}"/>
              </a:ext>
            </a:extLst>
          </p:cNvPr>
          <p:cNvSpPr txBox="1"/>
          <p:nvPr/>
        </p:nvSpPr>
        <p:spPr>
          <a:xfrm>
            <a:off x="754742" y="1371599"/>
            <a:ext cx="10319657" cy="43396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t>Physical therapists use interventions to remediate impairments in all major body systems, improve functional performance, and promote improved health and wellness that lead to optimized activity, participation, and quality of life.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t>Interventions are based on the PT’s examination findings, diagnosis, and the accompanying goals established as part of the management plan and plan of 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t>Factors that influence complexity, frequency, and duration of the intervention and the decision-making process may include:	</a:t>
            </a:r>
          </a:p>
          <a:p>
            <a:pPr marL="742950" lvl="1" indent="-285750" defTabSz="577850">
              <a:spcBef>
                <a:spcPct val="0"/>
              </a:spcBef>
              <a:buFont typeface="Arial" panose="020B0604020202020204" pitchFamily="34" charset="0"/>
              <a:buChar char="•"/>
            </a:pPr>
            <a:r>
              <a:rPr lang="en-US" sz="2000" kern="1200" dirty="0"/>
              <a:t>Psychosocial and economic factors.</a:t>
            </a:r>
          </a:p>
          <a:p>
            <a:pPr marL="742950" lvl="1" indent="-285750" defTabSz="577850">
              <a:spcBef>
                <a:spcPct val="0"/>
              </a:spcBef>
              <a:buFont typeface="Arial" panose="020B0604020202020204" pitchFamily="34" charset="0"/>
              <a:buChar char="•"/>
            </a:pPr>
            <a:r>
              <a:rPr lang="en-US" sz="2000" dirty="0"/>
              <a:t>Patient’s o</a:t>
            </a:r>
            <a:r>
              <a:rPr lang="en-US" sz="2000" kern="1200" dirty="0"/>
              <a:t>verall health status.</a:t>
            </a:r>
          </a:p>
          <a:p>
            <a:pPr marL="742950" lvl="1" indent="-285750" defTabSz="577850">
              <a:spcBef>
                <a:spcPct val="0"/>
              </a:spcBef>
              <a:buFont typeface="Arial" panose="020B0604020202020204" pitchFamily="34" charset="0"/>
              <a:buChar char="•"/>
            </a:pPr>
            <a:r>
              <a:rPr lang="en-US" sz="2000" kern="1200" dirty="0"/>
              <a:t>Adherence to the intervention program.</a:t>
            </a:r>
          </a:p>
        </p:txBody>
      </p:sp>
    </p:spTree>
    <p:extLst>
      <p:ext uri="{BB962C8B-B14F-4D97-AF65-F5344CB8AC3E}">
        <p14:creationId xmlns:p14="http://schemas.microsoft.com/office/powerpoint/2010/main" val="2920880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BA2B-4A0F-CE41-20C1-C8017D958063}"/>
              </a:ext>
            </a:extLst>
          </p:cNvPr>
          <p:cNvSpPr>
            <a:spLocks noGrp="1"/>
          </p:cNvSpPr>
          <p:nvPr>
            <p:ph type="title"/>
          </p:nvPr>
        </p:nvSpPr>
        <p:spPr>
          <a:xfrm>
            <a:off x="640080" y="457200"/>
            <a:ext cx="10058400" cy="914400"/>
          </a:xfrm>
        </p:spPr>
        <p:txBody>
          <a:bodyPr anchor="t">
            <a:normAutofit/>
          </a:bodyPr>
          <a:lstStyle/>
          <a:p>
            <a:r>
              <a:rPr lang="en-US" dirty="0"/>
              <a:t>Procedural Interventions</a:t>
            </a:r>
          </a:p>
        </p:txBody>
      </p:sp>
      <p:graphicFrame>
        <p:nvGraphicFramePr>
          <p:cNvPr id="5" name="Content Placeholder 2">
            <a:extLst>
              <a:ext uri="{FF2B5EF4-FFF2-40B4-BE49-F238E27FC236}">
                <a16:creationId xmlns:a16="http://schemas.microsoft.com/office/drawing/2014/main" id="{1A799074-16FB-1596-E4AF-0173EE8E4761}"/>
              </a:ext>
            </a:extLst>
          </p:cNvPr>
          <p:cNvGraphicFramePr>
            <a:graphicFrameLocks noGrp="1"/>
          </p:cNvGraphicFramePr>
          <p:nvPr>
            <p:ph idx="1"/>
            <p:extLst>
              <p:ext uri="{D42A27DB-BD31-4B8C-83A1-F6EECF244321}">
                <p14:modId xmlns:p14="http://schemas.microsoft.com/office/powerpoint/2010/main" val="3244160346"/>
              </p:ext>
            </p:extLst>
          </p:nvPr>
        </p:nvGraphicFramePr>
        <p:xfrm>
          <a:off x="640080" y="1463040"/>
          <a:ext cx="1005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179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B280-A459-7EFE-5C2C-D3EA6B766FF9}"/>
              </a:ext>
            </a:extLst>
          </p:cNvPr>
          <p:cNvSpPr>
            <a:spLocks noGrp="1"/>
          </p:cNvSpPr>
          <p:nvPr>
            <p:ph type="title"/>
          </p:nvPr>
        </p:nvSpPr>
        <p:spPr>
          <a:xfrm>
            <a:off x="640080" y="457200"/>
            <a:ext cx="10058400" cy="914400"/>
          </a:xfrm>
        </p:spPr>
        <p:txBody>
          <a:bodyPr anchor="t">
            <a:normAutofit/>
          </a:bodyPr>
          <a:lstStyle/>
          <a:p>
            <a:r>
              <a:rPr lang="en-US" dirty="0"/>
              <a:t>Physical Therapist Prevention	Services</a:t>
            </a:r>
          </a:p>
        </p:txBody>
      </p:sp>
      <p:sp>
        <p:nvSpPr>
          <p:cNvPr id="4" name="Content Placeholder 3">
            <a:extLst>
              <a:ext uri="{FF2B5EF4-FFF2-40B4-BE49-F238E27FC236}">
                <a16:creationId xmlns:a16="http://schemas.microsoft.com/office/drawing/2014/main" id="{1B8AA7F7-8901-A901-7C60-247E7AB3B117}"/>
              </a:ext>
            </a:extLst>
          </p:cNvPr>
          <p:cNvSpPr>
            <a:spLocks noGrp="1"/>
          </p:cNvSpPr>
          <p:nvPr>
            <p:ph sz="half" idx="1"/>
          </p:nvPr>
        </p:nvSpPr>
        <p:spPr>
          <a:xfrm>
            <a:off x="640080" y="1463040"/>
            <a:ext cx="4846320" cy="4572000"/>
          </a:xfrm>
        </p:spPr>
        <p:txBody>
          <a:bodyPr>
            <a:normAutofit/>
          </a:bodyPr>
          <a:lstStyle/>
          <a:p>
            <a:r>
              <a:rPr lang="en-US" dirty="0"/>
              <a:t>Primary prevention services by physical therapists is centered around a health and wellness program to reduce future injury or disease in an otherwise healthy population.</a:t>
            </a:r>
          </a:p>
        </p:txBody>
      </p:sp>
      <p:pic>
        <p:nvPicPr>
          <p:cNvPr id="12" name="Content Placeholder 11">
            <a:extLst>
              <a:ext uri="{FF2B5EF4-FFF2-40B4-BE49-F238E27FC236}">
                <a16:creationId xmlns:a16="http://schemas.microsoft.com/office/drawing/2014/main" id="{E0ECFE96-DC0F-87EB-BE4C-5E1C8FBC6652}"/>
              </a:ext>
            </a:extLst>
          </p:cNvPr>
          <p:cNvPicPr>
            <a:picLocks noGrp="1" noChangeAspect="1"/>
          </p:cNvPicPr>
          <p:nvPr>
            <p:ph sz="half" idx="2"/>
          </p:nvPr>
        </p:nvPicPr>
        <p:blipFill>
          <a:blip r:embed="rId3"/>
          <a:srcRect l="14667" r="14667"/>
          <a:stretch/>
        </p:blipFill>
        <p:spPr>
          <a:xfrm>
            <a:off x="6705602" y="1463040"/>
            <a:ext cx="4846320" cy="4572000"/>
          </a:xfrm>
          <a:noFill/>
        </p:spPr>
      </p:pic>
    </p:spTree>
    <p:extLst>
      <p:ext uri="{BB962C8B-B14F-4D97-AF65-F5344CB8AC3E}">
        <p14:creationId xmlns:p14="http://schemas.microsoft.com/office/powerpoint/2010/main" val="2877799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AFDE-4AFC-A8A3-D7C6-F03CF6179AB1}"/>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FC7593D2-21C3-4A66-D337-40D3AE4F84A1}"/>
              </a:ext>
            </a:extLst>
          </p:cNvPr>
          <p:cNvSpPr>
            <a:spLocks noGrp="1"/>
          </p:cNvSpPr>
          <p:nvPr>
            <p:ph idx="1"/>
          </p:nvPr>
        </p:nvSpPr>
        <p:spPr/>
        <p:txBody>
          <a:bodyPr/>
          <a:lstStyle/>
          <a:p>
            <a:r>
              <a:rPr lang="en-US" dirty="0"/>
              <a:t>Think of an example of primary prevention services in physical therapist practice. </a:t>
            </a:r>
          </a:p>
        </p:txBody>
      </p:sp>
    </p:spTree>
    <p:extLst>
      <p:ext uri="{BB962C8B-B14F-4D97-AF65-F5344CB8AC3E}">
        <p14:creationId xmlns:p14="http://schemas.microsoft.com/office/powerpoint/2010/main" val="869399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92A25D-54EC-EE8F-C75C-3EF2636CDD7D}"/>
              </a:ext>
            </a:extLst>
          </p:cNvPr>
          <p:cNvSpPr>
            <a:spLocks noGrp="1"/>
          </p:cNvSpPr>
          <p:nvPr>
            <p:ph type="title"/>
          </p:nvPr>
        </p:nvSpPr>
        <p:spPr>
          <a:xfrm>
            <a:off x="640080" y="457200"/>
            <a:ext cx="10058400" cy="914400"/>
          </a:xfrm>
        </p:spPr>
        <p:txBody>
          <a:bodyPr anchor="t">
            <a:normAutofit/>
          </a:bodyPr>
          <a:lstStyle/>
          <a:p>
            <a:r>
              <a:rPr lang="en-US" dirty="0"/>
              <a:t>Outcomes</a:t>
            </a:r>
          </a:p>
        </p:txBody>
      </p:sp>
      <p:sp>
        <p:nvSpPr>
          <p:cNvPr id="9" name="TextBox 8">
            <a:extLst>
              <a:ext uri="{FF2B5EF4-FFF2-40B4-BE49-F238E27FC236}">
                <a16:creationId xmlns:a16="http://schemas.microsoft.com/office/drawing/2014/main" id="{081531E9-D653-9FC0-97CE-0C6452CA6195}"/>
              </a:ext>
            </a:extLst>
          </p:cNvPr>
          <p:cNvSpPr txBox="1"/>
          <p:nvPr/>
        </p:nvSpPr>
        <p:spPr>
          <a:xfrm>
            <a:off x="640080" y="1371600"/>
            <a:ext cx="9656618" cy="31085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Outcomes are the actual results of implementing the management plan that indicate the impact on functioning. </a:t>
            </a:r>
          </a:p>
          <a:p>
            <a:pPr marR="0" lvl="0" algn="l" defTabSz="914400" rtl="0" eaLnBrk="1" fontAlgn="auto" latinLnBrk="0" hangingPunct="1">
              <a:lnSpc>
                <a:spcPct val="100000"/>
              </a:lnSpc>
              <a:spcBef>
                <a:spcPts val="0"/>
              </a:spcBef>
              <a:spcAft>
                <a:spcPts val="0"/>
              </a:spcAft>
              <a:buClrTx/>
              <a:buSzTx/>
              <a:tabLst/>
              <a:defRPr/>
            </a:pPr>
            <a:endParaRPr lang="en-US" sz="2800"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Physical therapists report outcomes to demonstrate progress, for payment purposes, and to know whether goals have been met. </a:t>
            </a:r>
          </a:p>
        </p:txBody>
      </p:sp>
    </p:spTree>
    <p:extLst>
      <p:ext uri="{BB962C8B-B14F-4D97-AF65-F5344CB8AC3E}">
        <p14:creationId xmlns:p14="http://schemas.microsoft.com/office/powerpoint/2010/main" val="2980329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4EC9-9C32-3027-80D1-F3B2E7599213}"/>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4A17CFF9-ADC6-5B1F-BDA2-6CF52BF78BCC}"/>
              </a:ext>
            </a:extLst>
          </p:cNvPr>
          <p:cNvSpPr>
            <a:spLocks noGrp="1"/>
          </p:cNvSpPr>
          <p:nvPr>
            <p:ph idx="1"/>
          </p:nvPr>
        </p:nvSpPr>
        <p:spPr/>
        <p:txBody>
          <a:bodyPr/>
          <a:lstStyle/>
          <a:p>
            <a:r>
              <a:rPr lang="en-US" dirty="0"/>
              <a:t>Identify the use of clinical outcomes that are measured and reported by physical therapists to describe the patient’s condition and progress. </a:t>
            </a:r>
          </a:p>
        </p:txBody>
      </p:sp>
    </p:spTree>
    <p:extLst>
      <p:ext uri="{BB962C8B-B14F-4D97-AF65-F5344CB8AC3E}">
        <p14:creationId xmlns:p14="http://schemas.microsoft.com/office/powerpoint/2010/main" val="229232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1E43EE-E1CA-2C69-F4DA-A22BCEDCFA70}"/>
              </a:ext>
            </a:extLst>
          </p:cNvPr>
          <p:cNvSpPr>
            <a:spLocks noGrp="1"/>
          </p:cNvSpPr>
          <p:nvPr>
            <p:ph type="title"/>
          </p:nvPr>
        </p:nvSpPr>
        <p:spPr>
          <a:xfrm>
            <a:off x="640080" y="457200"/>
            <a:ext cx="10058400" cy="914400"/>
          </a:xfrm>
        </p:spPr>
        <p:txBody>
          <a:bodyPr anchor="t">
            <a:normAutofit/>
          </a:bodyPr>
          <a:lstStyle/>
          <a:p>
            <a:r>
              <a:rPr lang="en-US" dirty="0"/>
              <a:t>Social Determinants of Health</a:t>
            </a:r>
          </a:p>
        </p:txBody>
      </p:sp>
      <p:graphicFrame>
        <p:nvGraphicFramePr>
          <p:cNvPr id="18" name="Content Placeholder 5">
            <a:extLst>
              <a:ext uri="{FF2B5EF4-FFF2-40B4-BE49-F238E27FC236}">
                <a16:creationId xmlns:a16="http://schemas.microsoft.com/office/drawing/2014/main" id="{C80DCF10-6D61-3FD9-82B1-90E05F98BC1D}"/>
              </a:ext>
            </a:extLst>
          </p:cNvPr>
          <p:cNvGraphicFramePr>
            <a:graphicFrameLocks noGrp="1"/>
          </p:cNvGraphicFramePr>
          <p:nvPr>
            <p:ph idx="1"/>
            <p:extLst>
              <p:ext uri="{D42A27DB-BD31-4B8C-83A1-F6EECF244321}">
                <p14:modId xmlns:p14="http://schemas.microsoft.com/office/powerpoint/2010/main" val="1130782697"/>
              </p:ext>
            </p:extLst>
          </p:nvPr>
        </p:nvGraphicFramePr>
        <p:xfrm>
          <a:off x="640080" y="1463040"/>
          <a:ext cx="10058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469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0DD1-C1F6-6BDE-0688-6F3B49F18875}"/>
              </a:ext>
            </a:extLst>
          </p:cNvPr>
          <p:cNvSpPr>
            <a:spLocks noGrp="1"/>
          </p:cNvSpPr>
          <p:nvPr>
            <p:ph type="title"/>
          </p:nvPr>
        </p:nvSpPr>
        <p:spPr/>
        <p:txBody>
          <a:bodyPr/>
          <a:lstStyle/>
          <a:p>
            <a:r>
              <a:rPr lang="en-US" dirty="0"/>
              <a:t>Using the Compendium</a:t>
            </a:r>
          </a:p>
        </p:txBody>
      </p:sp>
      <p:sp>
        <p:nvSpPr>
          <p:cNvPr id="3" name="Content Placeholder 2">
            <a:extLst>
              <a:ext uri="{FF2B5EF4-FFF2-40B4-BE49-F238E27FC236}">
                <a16:creationId xmlns:a16="http://schemas.microsoft.com/office/drawing/2014/main" id="{2D50AB7C-0D22-FC66-11AC-A99D780D6A9C}"/>
              </a:ext>
            </a:extLst>
          </p:cNvPr>
          <p:cNvSpPr>
            <a:spLocks noGrp="1"/>
          </p:cNvSpPr>
          <p:nvPr>
            <p:ph idx="1"/>
          </p:nvPr>
        </p:nvSpPr>
        <p:spPr>
          <a:xfrm>
            <a:off x="640080" y="1463040"/>
            <a:ext cx="5455920" cy="4572000"/>
          </a:xfrm>
        </p:spPr>
        <p:txBody>
          <a:bodyPr/>
          <a:lstStyle/>
          <a:p>
            <a:r>
              <a:rPr lang="en-US" dirty="0"/>
              <a:t>Enhance learning.</a:t>
            </a:r>
          </a:p>
          <a:p>
            <a:r>
              <a:rPr lang="en-US" dirty="0"/>
              <a:t>Dive deeper into a topic.</a:t>
            </a:r>
          </a:p>
          <a:p>
            <a:r>
              <a:rPr lang="en-US" dirty="0"/>
              <a:t>Access references.</a:t>
            </a:r>
          </a:p>
          <a:p>
            <a:endParaRPr lang="en-US" dirty="0"/>
          </a:p>
          <a:p>
            <a:pPr marL="0" indent="0">
              <a:buNone/>
            </a:pPr>
            <a:r>
              <a:rPr lang="en-US" dirty="0"/>
              <a:t>To open or close the Compendium, click on the + or – sign.</a:t>
            </a:r>
          </a:p>
          <a:p>
            <a:endParaRPr lang="en-US" dirty="0"/>
          </a:p>
        </p:txBody>
      </p:sp>
      <p:pic>
        <p:nvPicPr>
          <p:cNvPr id="7" name="Picture 6">
            <a:extLst>
              <a:ext uri="{FF2B5EF4-FFF2-40B4-BE49-F238E27FC236}">
                <a16:creationId xmlns:a16="http://schemas.microsoft.com/office/drawing/2014/main" id="{AC62D2A7-5F95-2077-A3AB-225FF0C7DC17}"/>
              </a:ext>
            </a:extLst>
          </p:cNvPr>
          <p:cNvPicPr>
            <a:picLocks noChangeAspect="1"/>
          </p:cNvPicPr>
          <p:nvPr/>
        </p:nvPicPr>
        <p:blipFill>
          <a:blip r:embed="rId3"/>
          <a:stretch>
            <a:fillRect/>
          </a:stretch>
        </p:blipFill>
        <p:spPr>
          <a:xfrm>
            <a:off x="5874327" y="1739431"/>
            <a:ext cx="6012873" cy="914400"/>
          </a:xfrm>
          <a:prstGeom prst="rect">
            <a:avLst/>
          </a:prstGeom>
        </p:spPr>
      </p:pic>
      <p:pic>
        <p:nvPicPr>
          <p:cNvPr id="11" name="Picture 10">
            <a:extLst>
              <a:ext uri="{FF2B5EF4-FFF2-40B4-BE49-F238E27FC236}">
                <a16:creationId xmlns:a16="http://schemas.microsoft.com/office/drawing/2014/main" id="{8B0074C1-44D9-8F23-EDD8-F35B89F42F29}"/>
              </a:ext>
            </a:extLst>
          </p:cNvPr>
          <p:cNvPicPr>
            <a:picLocks noChangeAspect="1"/>
          </p:cNvPicPr>
          <p:nvPr/>
        </p:nvPicPr>
        <p:blipFill>
          <a:blip r:embed="rId4"/>
          <a:stretch>
            <a:fillRect/>
          </a:stretch>
        </p:blipFill>
        <p:spPr>
          <a:xfrm>
            <a:off x="6816434" y="2994821"/>
            <a:ext cx="4735484" cy="2546828"/>
          </a:xfrm>
          <a:prstGeom prst="rect">
            <a:avLst/>
          </a:prstGeom>
        </p:spPr>
      </p:pic>
    </p:spTree>
    <p:extLst>
      <p:ext uri="{BB962C8B-B14F-4D97-AF65-F5344CB8AC3E}">
        <p14:creationId xmlns:p14="http://schemas.microsoft.com/office/powerpoint/2010/main" val="2675465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43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05CB-6F13-ED7E-FAAE-460692B2E555}"/>
              </a:ext>
            </a:extLst>
          </p:cNvPr>
          <p:cNvSpPr>
            <a:spLocks noGrp="1"/>
          </p:cNvSpPr>
          <p:nvPr>
            <p:ph type="title"/>
          </p:nvPr>
        </p:nvSpPr>
        <p:spPr>
          <a:xfrm>
            <a:off x="640080" y="457200"/>
            <a:ext cx="10058400" cy="914400"/>
          </a:xfrm>
        </p:spPr>
        <p:txBody>
          <a:bodyPr anchor="t">
            <a:normAutofit/>
          </a:bodyPr>
          <a:lstStyle/>
          <a:p>
            <a:r>
              <a:rPr lang="en-US" dirty="0"/>
              <a:t>Social Determinants of Health</a:t>
            </a:r>
          </a:p>
        </p:txBody>
      </p:sp>
      <p:sp>
        <p:nvSpPr>
          <p:cNvPr id="3" name="Content Placeholder 2">
            <a:extLst>
              <a:ext uri="{FF2B5EF4-FFF2-40B4-BE49-F238E27FC236}">
                <a16:creationId xmlns:a16="http://schemas.microsoft.com/office/drawing/2014/main" id="{0E651DEB-9B74-4054-4234-FB1B440F458D}"/>
              </a:ext>
            </a:extLst>
          </p:cNvPr>
          <p:cNvSpPr>
            <a:spLocks noGrp="1"/>
          </p:cNvSpPr>
          <p:nvPr>
            <p:ph sz="half" idx="1"/>
          </p:nvPr>
        </p:nvSpPr>
        <p:spPr>
          <a:xfrm>
            <a:off x="640080" y="1463040"/>
            <a:ext cx="4846320" cy="4572000"/>
          </a:xfrm>
        </p:spPr>
        <p:txBody>
          <a:bodyPr>
            <a:normAutofit/>
          </a:bodyPr>
          <a:lstStyle/>
          <a:p>
            <a:pPr marL="0" indent="0">
              <a:buNone/>
            </a:pPr>
            <a:r>
              <a:rPr lang="en-US" dirty="0"/>
              <a:t>Social determinants of health include items such as </a:t>
            </a:r>
            <a:r>
              <a:rPr lang="en-US"/>
              <a:t>economic stability, age, gender, social status, </a:t>
            </a:r>
            <a:r>
              <a:rPr lang="en-US" dirty="0"/>
              <a:t>access to </a:t>
            </a:r>
            <a:r>
              <a:rPr lang="en-US"/>
              <a:t>health services, quality education, healthy environments, </a:t>
            </a:r>
            <a:r>
              <a:rPr lang="en-US" dirty="0"/>
              <a:t>social and community context </a:t>
            </a:r>
            <a:r>
              <a:rPr lang="en-US"/>
              <a:t>and support, </a:t>
            </a:r>
            <a:r>
              <a:rPr lang="en-US" dirty="0"/>
              <a:t>and healthy environments.</a:t>
            </a:r>
          </a:p>
          <a:p>
            <a:endParaRPr lang="en-US" dirty="0"/>
          </a:p>
        </p:txBody>
      </p:sp>
      <p:pic>
        <p:nvPicPr>
          <p:cNvPr id="4" name="Picture 3">
            <a:extLst>
              <a:ext uri="{FF2B5EF4-FFF2-40B4-BE49-F238E27FC236}">
                <a16:creationId xmlns:a16="http://schemas.microsoft.com/office/drawing/2014/main" id="{DC1747B8-9F7A-D57F-109B-367065491FE6}"/>
              </a:ext>
            </a:extLst>
          </p:cNvPr>
          <p:cNvPicPr>
            <a:picLocks noChangeAspect="1"/>
          </p:cNvPicPr>
          <p:nvPr/>
        </p:nvPicPr>
        <p:blipFill>
          <a:blip r:embed="rId3"/>
          <a:stretch>
            <a:fillRect/>
          </a:stretch>
        </p:blipFill>
        <p:spPr>
          <a:xfrm>
            <a:off x="6195060" y="1463040"/>
            <a:ext cx="4160519" cy="4572000"/>
          </a:xfrm>
          <a:prstGeom prst="rect">
            <a:avLst/>
          </a:prstGeom>
          <a:noFill/>
        </p:spPr>
      </p:pic>
    </p:spTree>
    <p:extLst>
      <p:ext uri="{BB962C8B-B14F-4D97-AF65-F5344CB8AC3E}">
        <p14:creationId xmlns:p14="http://schemas.microsoft.com/office/powerpoint/2010/main" val="2311220126"/>
      </p:ext>
    </p:extLst>
  </p:cSld>
  <p:clrMapOvr>
    <a:masterClrMapping/>
  </p:clrMapOvr>
</p:sld>
</file>

<file path=ppt/theme/theme1.xml><?xml version="1.0" encoding="utf-8"?>
<a:theme xmlns:a="http://schemas.openxmlformats.org/drawingml/2006/main" name="APTA Template">
  <a:themeElements>
    <a:clrScheme name="APTA-042720">
      <a:dk1>
        <a:srgbClr val="3F4444"/>
      </a:dk1>
      <a:lt1>
        <a:srgbClr val="FFFFFF"/>
      </a:lt1>
      <a:dk2>
        <a:srgbClr val="3F4444"/>
      </a:dk2>
      <a:lt2>
        <a:srgbClr val="009CB6"/>
      </a:lt2>
      <a:accent1>
        <a:srgbClr val="009CB6"/>
      </a:accent1>
      <a:accent2>
        <a:srgbClr val="A5A5A5"/>
      </a:accent2>
      <a:accent3>
        <a:srgbClr val="0076CE"/>
      </a:accent3>
      <a:accent4>
        <a:srgbClr val="E4B9FC"/>
      </a:accent4>
      <a:accent5>
        <a:srgbClr val="005587"/>
      </a:accent5>
      <a:accent6>
        <a:srgbClr val="64A70B"/>
      </a:accent6>
      <a:hlink>
        <a:srgbClr val="005587"/>
      </a:hlink>
      <a:folHlink>
        <a:srgbClr val="3F4444"/>
      </a:folHlink>
    </a:clrScheme>
    <a:fontScheme name="A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PTA Widescreen Template_2022.potx" id="{8913652C-1E4F-9B47-8AA3-C1B9A180E820}" vid="{35296A80-4D83-B04F-BDE3-1BA8D21FC415}"/>
    </a:ext>
  </a:extLst>
</a:theme>
</file>

<file path=ppt/theme/theme2.xml><?xml version="1.0" encoding="utf-8"?>
<a:theme xmlns:a="http://schemas.openxmlformats.org/drawingml/2006/main" name="1_APTA Template">
  <a:themeElements>
    <a:clrScheme name="APTA-042720">
      <a:dk1>
        <a:srgbClr val="3F4444"/>
      </a:dk1>
      <a:lt1>
        <a:srgbClr val="FFFFFF"/>
      </a:lt1>
      <a:dk2>
        <a:srgbClr val="3F4444"/>
      </a:dk2>
      <a:lt2>
        <a:srgbClr val="009CB6"/>
      </a:lt2>
      <a:accent1>
        <a:srgbClr val="009CB6"/>
      </a:accent1>
      <a:accent2>
        <a:srgbClr val="A5A5A5"/>
      </a:accent2>
      <a:accent3>
        <a:srgbClr val="0076CE"/>
      </a:accent3>
      <a:accent4>
        <a:srgbClr val="E4B9FC"/>
      </a:accent4>
      <a:accent5>
        <a:srgbClr val="005587"/>
      </a:accent5>
      <a:accent6>
        <a:srgbClr val="64A70B"/>
      </a:accent6>
      <a:hlink>
        <a:srgbClr val="005587"/>
      </a:hlink>
      <a:folHlink>
        <a:srgbClr val="3F4444"/>
      </a:folHlink>
    </a:clrScheme>
    <a:fontScheme name="A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4191CAA-0660-2248-AB5A-2481ABDFE1A9}" vid="{D1474D98-28EB-7C4F-9733-B7E48C2B4E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1-APTA Widescreen Template_2022</Template>
  <TotalTime>2273</TotalTime>
  <Words>6973</Words>
  <Application>Microsoft Office PowerPoint</Application>
  <PresentationFormat>Widescreen</PresentationFormat>
  <Paragraphs>542</Paragraphs>
  <Slides>81</Slides>
  <Notes>57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81</vt:i4>
      </vt:variant>
    </vt:vector>
  </HeadingPairs>
  <TitlesOfParts>
    <vt:vector size="86" baseType="lpstr">
      <vt:lpstr>Arial</vt:lpstr>
      <vt:lpstr>Calibri</vt:lpstr>
      <vt:lpstr>Symbol</vt:lpstr>
      <vt:lpstr>APTA Template</vt:lpstr>
      <vt:lpstr>1_APTA Template</vt:lpstr>
      <vt:lpstr>APTA Guide to Physical Therapist Practice  Educator Module</vt:lpstr>
      <vt:lpstr>Educator Module </vt:lpstr>
      <vt:lpstr>Chapter 1: Introduction to the APTA Guide to Physical Therapist Practice </vt:lpstr>
      <vt:lpstr>Who Are Physical Therapists? </vt:lpstr>
      <vt:lpstr>What Do Physical Therapists Do?</vt:lpstr>
      <vt:lpstr>Activity </vt:lpstr>
      <vt:lpstr>Biopsychosocial Model </vt:lpstr>
      <vt:lpstr>Social Determinants of Health</vt:lpstr>
      <vt:lpstr>Social Determinants of Health</vt:lpstr>
      <vt:lpstr>Activity</vt:lpstr>
      <vt:lpstr>Physical Therapist Practice Core Concepts</vt:lpstr>
      <vt:lpstr>Quality Measurement and Outcomes</vt:lpstr>
      <vt:lpstr>Core Values</vt:lpstr>
      <vt:lpstr>Core Values: Accountability</vt:lpstr>
      <vt:lpstr>Core Values: Altruism</vt:lpstr>
      <vt:lpstr>Core Values: Collaboration</vt:lpstr>
      <vt:lpstr>Core Values: Compassion and Caring</vt:lpstr>
      <vt:lpstr>Core Values: Duty</vt:lpstr>
      <vt:lpstr>Core Values: Excellence </vt:lpstr>
      <vt:lpstr>Core Values: Inclusion</vt:lpstr>
      <vt:lpstr>Core Values: Integrity </vt:lpstr>
      <vt:lpstr>Core Values: Social Responsibility</vt:lpstr>
      <vt:lpstr>Activity</vt:lpstr>
      <vt:lpstr>Code of Ethics for the Physical Therapist</vt:lpstr>
      <vt:lpstr>Code of Ethics Purposes</vt:lpstr>
      <vt:lpstr>Code of Ethics for the Physical Therapist</vt:lpstr>
      <vt:lpstr>Standards of Practice for Physical Therapy</vt:lpstr>
      <vt:lpstr>Educational Opportunities for PTs and PTAs </vt:lpstr>
      <vt:lpstr>For expanded information regarding PT and PTA professional development opportunities, see Chapter 5.</vt:lpstr>
      <vt:lpstr>Physical Therapist Roles Across the Continuum and Through the Life Span</vt:lpstr>
      <vt:lpstr>Activity</vt:lpstr>
      <vt:lpstr>Professional Functions</vt:lpstr>
      <vt:lpstr>Activity  </vt:lpstr>
      <vt:lpstr>Chapter 2: Accessing Physical Therapist Services and the Elements of Patient and Client Management</vt:lpstr>
      <vt:lpstr>How Do Individuals Access Physical Therapist Services?</vt:lpstr>
      <vt:lpstr>Decision Making</vt:lpstr>
      <vt:lpstr>The Physical Therapist May:</vt:lpstr>
      <vt:lpstr>Activity</vt:lpstr>
      <vt:lpstr>Episode of Care/Services</vt:lpstr>
      <vt:lpstr>Consumers of Physical Therapist Services</vt:lpstr>
      <vt:lpstr>Consumers of Physical Therapist Services</vt:lpstr>
      <vt:lpstr>Activity: Group Discussion</vt:lpstr>
      <vt:lpstr>Patient and Client Management Model</vt:lpstr>
      <vt:lpstr>Elements of Patient and Client Management</vt:lpstr>
      <vt:lpstr>Activity</vt:lpstr>
      <vt:lpstr>Activity Continued</vt:lpstr>
      <vt:lpstr>Chapter 3: Physical Therapist Examination and Evaluation</vt:lpstr>
      <vt:lpstr>Examination</vt:lpstr>
      <vt:lpstr>Reexamination</vt:lpstr>
      <vt:lpstr>Activity</vt:lpstr>
      <vt:lpstr>Subjective History</vt:lpstr>
      <vt:lpstr>Red Flags</vt:lpstr>
      <vt:lpstr>Activity </vt:lpstr>
      <vt:lpstr>Review of Systems</vt:lpstr>
      <vt:lpstr>Physical Examination</vt:lpstr>
      <vt:lpstr>Activity</vt:lpstr>
      <vt:lpstr>Tests and Measures</vt:lpstr>
      <vt:lpstr>Tests and Measures</vt:lpstr>
      <vt:lpstr>26 Categories of Tests and Measures</vt:lpstr>
      <vt:lpstr>Types of Measures</vt:lpstr>
      <vt:lpstr>Measuring Outcomes</vt:lpstr>
      <vt:lpstr>Activity</vt:lpstr>
      <vt:lpstr>Evaluation</vt:lpstr>
      <vt:lpstr>Activity</vt:lpstr>
      <vt:lpstr>Chapter 4: Physical Therapist Practice: Diagnosis, Prognosis, Intervention, and Outcomes</vt:lpstr>
      <vt:lpstr>Diagnosis</vt:lpstr>
      <vt:lpstr>Diagnosis</vt:lpstr>
      <vt:lpstr>Prognosis </vt:lpstr>
      <vt:lpstr>Activity </vt:lpstr>
      <vt:lpstr>Management Plan</vt:lpstr>
      <vt:lpstr>Goals</vt:lpstr>
      <vt:lpstr>Goals</vt:lpstr>
      <vt:lpstr>Activity </vt:lpstr>
      <vt:lpstr>Interventions </vt:lpstr>
      <vt:lpstr>Procedural Interventions</vt:lpstr>
      <vt:lpstr>Physical Therapist Prevention Services</vt:lpstr>
      <vt:lpstr>Activity </vt:lpstr>
      <vt:lpstr>Outcomes</vt:lpstr>
      <vt:lpstr>Activity </vt:lpstr>
      <vt:lpstr>Using the Compendium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Physical Therapy Education Module</dc:title>
  <dc:creator>Schwartz, Stacey</dc:creator>
  <cp:lastModifiedBy>Bowes, Chelsea</cp:lastModifiedBy>
  <cp:revision>44</cp:revision>
  <dcterms:created xsi:type="dcterms:W3CDTF">2022-12-15T20:10:10Z</dcterms:created>
  <dcterms:modified xsi:type="dcterms:W3CDTF">2023-04-17T19:03:33Z</dcterms:modified>
</cp:coreProperties>
</file>